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azydog" charset="1" panose="00000000000000000000"/>
      <p:regular r:id="rId18"/>
    </p:embeddedFont>
    <p:embeddedFont>
      <p:font typeface="JetBrains Mono Bold" charset="1" panose="02010809030102050004"/>
      <p:regular r:id="rId19"/>
    </p:embeddedFont>
    <p:embeddedFont>
      <p:font typeface="M Ling Wai F HK" charset="1" panose="00000000000000000000"/>
      <p:regular r:id="rId20"/>
    </p:embeddedFont>
    <p:embeddedFont>
      <p:font typeface="JetBrains Mono" charset="1" panose="02010509020102050004"/>
      <p:regular r:id="rId21"/>
    </p:embeddedFont>
    <p:embeddedFont>
      <p:font typeface="王漢宗特黑體" charset="1" panose="02000500000000000000"/>
      <p:regular r:id="rId25"/>
    </p:embeddedFont>
    <p:embeddedFont>
      <p:font typeface="Noto Sans T Chinese" charset="1" panose="020B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Masters/notesMaster1.xml" Type="http://schemas.openxmlformats.org/officeDocument/2006/relationships/notesMaster"/><Relationship Id="rId23" Target="theme/theme2.xml" Type="http://schemas.openxmlformats.org/officeDocument/2006/relationships/theme"/><Relationship Id="rId24" Target="notesSlides/notesSlide1.xml" Type="http://schemas.openxmlformats.org/officeDocument/2006/relationships/notes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核心程式設計說明（挑幾個重點講）：</a:t>
            </a:r>
          </a:p>
          <a:p>
            <a:r>
              <a:rPr lang="en-US"/>
              <a:t>參數使用 const &amp; 傳遞，提高效率，避免不必要的複製。</a:t>
            </a:r>
          </a:p>
          <a:p>
            <a:r>
              <a:rPr lang="en-US"/>
              <a:t/>
            </a:r>
          </a:p>
          <a:p>
            <a:r>
              <a:rPr lang="en-US"/>
              <a:t>函式後面加上 const，保證某些函式不會修改物件本身，符合物件導向的封裝精神。</a:t>
            </a:r>
          </a:p>
          <a:p>
            <a:r>
              <a:rPr lang="en-US"/>
              <a:t/>
            </a:r>
          </a:p>
          <a:p>
            <a:r>
              <a:rPr lang="en-US"/>
              <a:t>狀態切換運用 ! 符號，讓功能切換簡潔有力，例如隨機播放開關。</a:t>
            </a:r>
          </a:p>
          <a:p>
            <a:r>
              <a:rPr lang="en-US"/>
              <a:t/>
            </a:r>
          </a:p>
          <a:p>
            <a:r>
              <a:rPr lang="en-US"/>
              <a:t>隨機播放使用 mt19937 隨機數產生器，確保選歌更公平且高效。</a:t>
            </a:r>
          </a:p>
          <a:p>
            <a:r>
              <a:rPr lang="en-US"/>
              <a:t>---------------------------------------</a:t>
            </a:r>
          </a:p>
          <a:p>
            <a:r>
              <a:rPr lang="en-US"/>
              <a:t>1. 使用 const 參數保護傳入資料</a:t>
            </a:r>
          </a:p>
          <a:p>
            <a:r>
              <a:rPr lang="en-US"/>
              <a:t>為了避免在傳遞 Song 或其他大型物件時產生不必要的拷貝，我們在函式的參數使用了 const &amp;（常量參考）。</a:t>
            </a:r>
          </a:p>
          <a:p>
            <a:r>
              <a:rPr lang="en-US"/>
              <a:t/>
            </a:r>
          </a:p>
          <a:p>
            <a:r>
              <a:rPr lang="en-US"/>
              <a:t>舉例：</a:t>
            </a:r>
          </a:p>
          <a:p>
            <a:r>
              <a:rPr lang="en-US"/>
              <a:t/>
            </a:r>
          </a:p>
          <a:p>
            <a:r>
              <a:rPr lang="en-US"/>
              <a:t>cpp</a:t>
            </a:r>
          </a:p>
          <a:p>
            <a:r>
              <a:rPr lang="en-US"/>
              <a:t>複製</a:t>
            </a:r>
          </a:p>
          <a:p>
            <a:r>
              <a:rPr lang="en-US"/>
              <a:t>編輯</a:t>
            </a:r>
          </a:p>
          <a:p>
            <a:r>
              <a:rPr lang="en-US"/>
              <a:t>void addSong(const Song&amp; song);</a:t>
            </a:r>
          </a:p>
          <a:p>
            <a:r>
              <a:rPr lang="en-US"/>
              <a:t>這樣可以同時：</a:t>
            </a:r>
          </a:p>
          <a:p>
            <a:r>
              <a:rPr lang="en-US"/>
              <a:t/>
            </a:r>
          </a:p>
          <a:p>
            <a:r>
              <a:rPr lang="en-US"/>
              <a:t>提升效率（不用複製一整個物件）</a:t>
            </a:r>
          </a:p>
          <a:p>
            <a:r>
              <a:rPr lang="en-US"/>
              <a:t/>
            </a:r>
          </a:p>
          <a:p>
            <a:r>
              <a:rPr lang="en-US"/>
              <a:t>保護資料（保證不會在函式內修改）</a:t>
            </a:r>
          </a:p>
          <a:p>
            <a:r>
              <a:rPr lang="en-US"/>
              <a:t/>
            </a:r>
          </a:p>
          <a:p>
            <a:r>
              <a:rPr lang="en-US"/>
              <a:t>✅ 這是 C++專案中提升效能和安全性的常見作法。</a:t>
            </a:r>
          </a:p>
          <a:p>
            <a:r>
              <a:rPr lang="en-US"/>
              <a:t/>
            </a:r>
          </a:p>
          <a:p>
            <a:r>
              <a:rPr lang="en-US"/>
              <a:t>2. 成員函式加上 const 修飾</a:t>
            </a:r>
          </a:p>
          <a:p>
            <a:r>
              <a:rPr lang="en-US"/>
              <a:t>有些成員函式，例如讀取資料的 getSong()，會加上 const 修飾在括號外。</a:t>
            </a:r>
          </a:p>
          <a:p>
            <a:r>
              <a:rPr lang="en-US"/>
              <a:t/>
            </a:r>
          </a:p>
          <a:p>
            <a:r>
              <a:rPr lang="en-US"/>
              <a:t>例如：</a:t>
            </a:r>
          </a:p>
          <a:p>
            <a:r>
              <a:rPr lang="en-US"/>
              <a:t/>
            </a:r>
          </a:p>
          <a:p>
            <a:r>
              <a:rPr lang="en-US"/>
              <a:t>cpp</a:t>
            </a:r>
          </a:p>
          <a:p>
            <a:r>
              <a:rPr lang="en-US"/>
              <a:t>複製</a:t>
            </a:r>
          </a:p>
          <a:p>
            <a:r>
              <a:rPr lang="en-US"/>
              <a:t>編輯</a:t>
            </a:r>
          </a:p>
          <a:p>
            <a:r>
              <a:rPr lang="en-US"/>
              <a:t>Song getSong(int index) const;</a:t>
            </a:r>
          </a:p>
          <a:p>
            <a:r>
              <a:rPr lang="en-US"/>
              <a:t>這代表：</a:t>
            </a:r>
          </a:p>
          <a:p>
            <a:r>
              <a:rPr lang="en-US"/>
              <a:t/>
            </a:r>
          </a:p>
          <a:p>
            <a:r>
              <a:rPr lang="en-US"/>
              <a:t>呼叫這個函式時，不會改變物件內部狀態。</a:t>
            </a:r>
          </a:p>
          <a:p>
            <a:r>
              <a:rPr lang="en-US"/>
              <a:t/>
            </a:r>
          </a:p>
          <a:p>
            <a:r>
              <a:rPr lang="en-US"/>
              <a:t>讓 const 物件也能安全地呼叫它。</a:t>
            </a:r>
          </a:p>
          <a:p>
            <a:r>
              <a:rPr lang="en-US"/>
              <a:t/>
            </a:r>
          </a:p>
          <a:p>
            <a:r>
              <a:rPr lang="en-US"/>
              <a:t>✅ 這種寫法提升了程式的可讀性與可靠性，符合物件導向中「封裝」的精神。</a:t>
            </a:r>
          </a:p>
          <a:p>
            <a:r>
              <a:rPr lang="en-US"/>
              <a:t/>
            </a:r>
          </a:p>
          <a:p>
            <a:r>
              <a:rPr lang="en-US"/>
              <a:t>3. 隨機播放使用 mt19937 引擎</a:t>
            </a:r>
          </a:p>
          <a:p>
            <a:r>
              <a:rPr lang="en-US"/>
              <a:t>隨機播放功能 (shuffle) 不是單純用 rand()，而是用現代C++標準的 Mersenne Twister 引擎 std::mt19937，搭配 std::uniform_int_distribution。</a:t>
            </a:r>
          </a:p>
          <a:p>
            <a:r>
              <a:rPr lang="en-US"/>
              <a:t/>
            </a:r>
          </a:p>
          <a:p>
            <a:r>
              <a:rPr lang="en-US"/>
              <a:t>舉例：</a:t>
            </a:r>
          </a:p>
          <a:p>
            <a:r>
              <a:rPr lang="en-US"/>
              <a:t/>
            </a:r>
          </a:p>
          <a:p>
            <a:r>
              <a:rPr lang="en-US"/>
              <a:t>cpp</a:t>
            </a:r>
          </a:p>
          <a:p>
            <a:r>
              <a:rPr lang="en-US"/>
              <a:t>複製</a:t>
            </a:r>
          </a:p>
          <a:p>
            <a:r>
              <a:rPr lang="en-US"/>
              <a:t>編輯</a:t>
            </a:r>
          </a:p>
          <a:p>
            <a:r>
              <a:rPr lang="en-US"/>
              <a:t>std::mt19937 rng(std::random_device{}());</a:t>
            </a:r>
          </a:p>
          <a:p>
            <a:r>
              <a:rPr lang="en-US"/>
              <a:t>std::uniform_int_distribution&lt;&gt; dist(0, songs.size() - 1);</a:t>
            </a:r>
          </a:p>
          <a:p>
            <a:r>
              <a:rPr lang="en-US"/>
              <a:t>這種作法比傳統 rand()：</a:t>
            </a:r>
          </a:p>
          <a:p>
            <a:r>
              <a:rPr lang="en-US"/>
              <a:t/>
            </a:r>
          </a:p>
          <a:p>
            <a:r>
              <a:rPr lang="en-US"/>
              <a:t>數學品質更好（不容易有偏差）</a:t>
            </a:r>
          </a:p>
          <a:p>
            <a:r>
              <a:rPr lang="en-US"/>
              <a:t/>
            </a:r>
          </a:p>
          <a:p>
            <a:r>
              <a:rPr lang="en-US"/>
              <a:t>可以更快產生高品質亂數</a:t>
            </a:r>
          </a:p>
          <a:p>
            <a:r>
              <a:rPr lang="en-US"/>
              <a:t/>
            </a:r>
          </a:p>
          <a:p>
            <a:r>
              <a:rPr lang="en-US"/>
              <a:t>安全性更高（random_device 用硬體亂數種子）</a:t>
            </a:r>
          </a:p>
          <a:p>
            <a:r>
              <a:rPr lang="en-US"/>
              <a:t/>
            </a:r>
          </a:p>
          <a:p>
            <a:r>
              <a:rPr lang="en-US"/>
              <a:t>✅ 確保播放時每首歌都有公平的隨機機率被選中。</a:t>
            </a:r>
          </a:p>
          <a:p>
            <a:r>
              <a:rPr lang="en-US"/>
              <a:t/>
            </a:r>
          </a:p>
          <a:p>
            <a:r>
              <a:rPr lang="en-US"/>
              <a:t>4. 播放模式的切換（Toggle Logic）</a:t>
            </a:r>
          </a:p>
          <a:p>
            <a:r>
              <a:rPr lang="en-US"/>
              <a:t>播放模式切換使用了非常簡潔有效的方式：</a:t>
            </a:r>
          </a:p>
          <a:p>
            <a:r>
              <a:rPr lang="en-US"/>
              <a:t/>
            </a:r>
          </a:p>
          <a:p>
            <a:r>
              <a:rPr lang="en-US"/>
              <a:t>cpp</a:t>
            </a:r>
          </a:p>
          <a:p>
            <a:r>
              <a:rPr lang="en-US"/>
              <a:t>複製</a:t>
            </a:r>
          </a:p>
          <a:p>
            <a:r>
              <a:rPr lang="en-US"/>
              <a:t>編輯</a:t>
            </a:r>
          </a:p>
          <a:p>
            <a:r>
              <a:rPr lang="en-US"/>
              <a:t>isShuffling = !isShuffling;</a:t>
            </a:r>
          </a:p>
          <a:p>
            <a:r>
              <a:rPr lang="en-US"/>
              <a:t>這行程式碼：</a:t>
            </a:r>
          </a:p>
          <a:p>
            <a:r>
              <a:rPr lang="en-US"/>
              <a:t/>
            </a:r>
          </a:p>
          <a:p>
            <a:r>
              <a:rPr lang="en-US"/>
              <a:t>自動把 true 變 false</a:t>
            </a:r>
          </a:p>
          <a:p>
            <a:r>
              <a:rPr lang="en-US"/>
              <a:t/>
            </a:r>
          </a:p>
          <a:p>
            <a:r>
              <a:rPr lang="en-US"/>
              <a:t>把 false 變 true</a:t>
            </a:r>
          </a:p>
          <a:p>
            <a:r>
              <a:rPr lang="en-US"/>
              <a:t/>
            </a:r>
          </a:p>
          <a:p>
            <a:r>
              <a:rPr lang="en-US"/>
              <a:t>不需要寫 if/else，大幅簡化程式邏輯</a:t>
            </a:r>
          </a:p>
          <a:p>
            <a:r>
              <a:rPr lang="en-US"/>
              <a:t/>
            </a:r>
          </a:p>
          <a:p>
            <a:r>
              <a:rPr lang="en-US"/>
              <a:t>✅ 是一種簡單但很常見的「toggle」技巧，能讓程式更乾淨俐落。</a:t>
            </a:r>
          </a:p>
          <a:p>
            <a:r>
              <a:rPr lang="en-US"/>
              <a:t/>
            </a:r>
          </a:p>
          <a:p>
            <a:r>
              <a:rPr lang="en-US"/>
              <a:t>5. 搜尋歌曲 (findSongIndex)</a:t>
            </a:r>
          </a:p>
          <a:p>
            <a:r>
              <a:rPr lang="en-US"/>
              <a:t>播放下一首、刪除歌曲時，需要找出特定歌曲在清單中的位置，所以我們寫了一個小工具函式 findSongIndex。</a:t>
            </a:r>
          </a:p>
          <a:p>
            <a:r>
              <a:rPr lang="en-US"/>
              <a:t/>
            </a:r>
          </a:p>
          <a:p>
            <a:r>
              <a:rPr lang="en-US"/>
              <a:t>舉例：</a:t>
            </a:r>
          </a:p>
          <a:p>
            <a:r>
              <a:rPr lang="en-US"/>
              <a:t/>
            </a:r>
          </a:p>
          <a:p>
            <a:r>
              <a:rPr lang="en-US"/>
              <a:t>cpp</a:t>
            </a:r>
          </a:p>
          <a:p>
            <a:r>
              <a:rPr lang="en-US"/>
              <a:t>複製</a:t>
            </a:r>
          </a:p>
          <a:p>
            <a:r>
              <a:rPr lang="en-US"/>
              <a:t>編輯</a:t>
            </a:r>
          </a:p>
          <a:p>
            <a:r>
              <a:rPr lang="en-US"/>
              <a:t>int findSongIndex(const std::string&amp; title) const;</a:t>
            </a:r>
          </a:p>
          <a:p>
            <a:r>
              <a:rPr lang="en-US"/>
              <a:t>設計特色：</a:t>
            </a:r>
          </a:p>
          <a:p>
            <a:r>
              <a:rPr lang="en-US"/>
              <a:t/>
            </a:r>
          </a:p>
          <a:p>
            <a:r>
              <a:rPr lang="en-US"/>
              <a:t>用迴圈遍歷清單，根據歌曲標題比對</a:t>
            </a:r>
          </a:p>
          <a:p>
            <a:r>
              <a:rPr lang="en-US"/>
              <a:t/>
            </a:r>
          </a:p>
          <a:p>
            <a:r>
              <a:rPr lang="en-US"/>
              <a:t>如果找到就回傳索引值</a:t>
            </a:r>
          </a:p>
          <a:p>
            <a:r>
              <a:rPr lang="en-US"/>
              <a:t/>
            </a:r>
          </a:p>
          <a:p>
            <a:r>
              <a:rPr lang="en-US"/>
              <a:t>找不到就回傳 -1</a:t>
            </a:r>
          </a:p>
          <a:p>
            <a:r>
              <a:rPr lang="en-US"/>
              <a:t/>
            </a:r>
          </a:p>
          <a:p>
            <a:r>
              <a:rPr lang="en-US"/>
              <a:t>✅ 這樣子可以讓播放清單管理更靈活，支援搜尋、刪除等功能。</a:t>
            </a:r>
          </a:p>
          <a:p>
            <a:r>
              <a:rPr lang="en-US"/>
              <a:t/>
            </a:r>
          </a:p>
          <a:p>
            <a:r>
              <a:rPr lang="en-US"/>
              <a:t>6. 播放控制 — next(), prev()</a:t>
            </a:r>
          </a:p>
          <a:p>
            <a:r>
              <a:rPr lang="en-US"/>
              <a:t>播放器有上下首的功能，根據當前播放位置 currentIndex 來跳轉。</a:t>
            </a:r>
          </a:p>
          <a:p>
            <a:r>
              <a:rPr lang="en-US"/>
              <a:t/>
            </a:r>
          </a:p>
          <a:p>
            <a:r>
              <a:rPr lang="en-US"/>
              <a:t>next()：如果到最後一首，會自動回到第一首。</a:t>
            </a:r>
          </a:p>
          <a:p>
            <a:r>
              <a:rPr lang="en-US"/>
              <a:t/>
            </a:r>
          </a:p>
          <a:p>
            <a:r>
              <a:rPr lang="en-US"/>
              <a:t>prev()：如果到第一首，會自動跳回最後一首。</a:t>
            </a:r>
          </a:p>
          <a:p>
            <a:r>
              <a:rPr lang="en-US"/>
              <a:t/>
            </a:r>
          </a:p>
          <a:p>
            <a:r>
              <a:rPr lang="en-US"/>
              <a:t>範例邏輯：</a:t>
            </a:r>
          </a:p>
          <a:p>
            <a:r>
              <a:rPr lang="en-US"/>
              <a:t/>
            </a:r>
          </a:p>
          <a:p>
            <a:r>
              <a:rPr lang="en-US"/>
              <a:t>cpp</a:t>
            </a:r>
          </a:p>
          <a:p>
            <a:r>
              <a:rPr lang="en-US"/>
              <a:t>複製</a:t>
            </a:r>
          </a:p>
          <a:p>
            <a:r>
              <a:rPr lang="en-US"/>
              <a:t>編輯</a:t>
            </a:r>
          </a:p>
          <a:p>
            <a:r>
              <a:rPr lang="en-US"/>
              <a:t>currentIndex = (currentIndex + 1) % songs.size();</a:t>
            </a:r>
          </a:p>
          <a:p>
            <a:r>
              <a:rPr lang="en-US"/>
              <a:t>✅ 這樣設計確保播放過程流暢，沒有死掉或溢位問題。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https://github.com/Mrrabbitou/Project-music-player/tree/master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2.png" Type="http://schemas.openxmlformats.org/officeDocument/2006/relationships/image"/><Relationship Id="rId12" Target="../media/image3.svg" Type="http://schemas.openxmlformats.org/officeDocument/2006/relationships/image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65.png" Type="http://schemas.openxmlformats.org/officeDocument/2006/relationships/image"/><Relationship Id="rId12" Target="../media/image66.svg" Type="http://schemas.openxmlformats.org/officeDocument/2006/relationships/image"/><Relationship Id="rId13" Target="../media/image67.png" Type="http://schemas.openxmlformats.org/officeDocument/2006/relationships/image"/><Relationship Id="rId14" Target="../media/image68.svg" Type="http://schemas.openxmlformats.org/officeDocument/2006/relationships/image"/><Relationship Id="rId15" Target="../media/image69.png" Type="http://schemas.openxmlformats.org/officeDocument/2006/relationships/image"/><Relationship Id="rId16" Target="../media/image70.svg" Type="http://schemas.openxmlformats.org/officeDocument/2006/relationships/image"/><Relationship Id="rId17" Target="../media/image71.png" Type="http://schemas.openxmlformats.org/officeDocument/2006/relationships/image"/><Relationship Id="rId18" Target="../media/image72.svg" Type="http://schemas.openxmlformats.org/officeDocument/2006/relationships/image"/><Relationship Id="rId19" Target="../media/image73.png" Type="http://schemas.openxmlformats.org/officeDocument/2006/relationships/image"/><Relationship Id="rId2" Target="../media/image1.png" Type="http://schemas.openxmlformats.org/officeDocument/2006/relationships/image"/><Relationship Id="rId20" Target="../media/image74.sv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17" Target="../media/image27.png" Type="http://schemas.openxmlformats.org/officeDocument/2006/relationships/image"/><Relationship Id="rId18" Target="../media/image28.svg" Type="http://schemas.openxmlformats.org/officeDocument/2006/relationships/image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41.png" Type="http://schemas.openxmlformats.org/officeDocument/2006/relationships/image"/><Relationship Id="rId14" Target="../media/image42.svg" Type="http://schemas.openxmlformats.org/officeDocument/2006/relationships/image"/><Relationship Id="rId15" Target="../media/image43.png" Type="http://schemas.openxmlformats.org/officeDocument/2006/relationships/image"/><Relationship Id="rId16" Target="../media/image44.svg" Type="http://schemas.openxmlformats.org/officeDocument/2006/relationships/image"/><Relationship Id="rId2" Target="../media/image3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15" Target="../media/image46.png" Type="http://schemas.openxmlformats.org/officeDocument/2006/relationships/image"/><Relationship Id="rId16" Target="../media/image47.svg" Type="http://schemas.openxmlformats.org/officeDocument/2006/relationships/image"/><Relationship Id="rId17" Target="../media/image48.png" Type="http://schemas.openxmlformats.org/officeDocument/2006/relationships/image"/><Relationship Id="rId2" Target="../media/image45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gif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6243">
            <a:off x="9054905" y="6831396"/>
            <a:ext cx="3490096" cy="809381"/>
          </a:xfrm>
          <a:custGeom>
            <a:avLst/>
            <a:gdLst/>
            <a:ahLst/>
            <a:cxnLst/>
            <a:rect r="r" b="b" t="t" l="l"/>
            <a:pathLst>
              <a:path h="809381" w="3490096">
                <a:moveTo>
                  <a:pt x="0" y="0"/>
                </a:moveTo>
                <a:lnTo>
                  <a:pt x="3490096" y="0"/>
                </a:lnTo>
                <a:lnTo>
                  <a:pt x="3490096" y="809381"/>
                </a:lnTo>
                <a:lnTo>
                  <a:pt x="0" y="809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53379" y="1908647"/>
            <a:ext cx="4693566" cy="1855686"/>
            <a:chOff x="0" y="0"/>
            <a:chExt cx="6258088" cy="2474248"/>
          </a:xfrm>
        </p:grpSpPr>
        <p:sp>
          <p:nvSpPr>
            <p:cNvPr name="Freeform 5" id="5"/>
            <p:cNvSpPr/>
            <p:nvPr/>
          </p:nvSpPr>
          <p:spPr>
            <a:xfrm flipH="false" flipV="false" rot="-588710">
              <a:off x="79468" y="509038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-458402">
              <a:off x="989946" y="877422"/>
              <a:ext cx="4421534" cy="736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6"/>
                </a:lnSpc>
                <a:spcBef>
                  <a:spcPct val="0"/>
                </a:spcBef>
              </a:pPr>
              <a:r>
                <a:rPr lang="en-US" sz="3297">
                  <a:solidFill>
                    <a:srgbClr val="231F20"/>
                  </a:solidFill>
                  <a:latin typeface="Lazydog"/>
                  <a:ea typeface="Lazydog"/>
                  <a:cs typeface="Lazydog"/>
                  <a:sym typeface="Lazydog"/>
                </a:rPr>
                <a:t>資工1B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04376" y="1144603"/>
            <a:ext cx="7308346" cy="7976932"/>
            <a:chOff x="0" y="0"/>
            <a:chExt cx="9744461" cy="10635909"/>
          </a:xfrm>
        </p:grpSpPr>
        <p:sp>
          <p:nvSpPr>
            <p:cNvPr name="Freeform 8" id="8"/>
            <p:cNvSpPr/>
            <p:nvPr/>
          </p:nvSpPr>
          <p:spPr>
            <a:xfrm flipH="false" flipV="false" rot="-1984720">
              <a:off x="895393" y="552863"/>
              <a:ext cx="3290442" cy="4258219"/>
            </a:xfrm>
            <a:custGeom>
              <a:avLst/>
              <a:gdLst/>
              <a:ahLst/>
              <a:cxnLst/>
              <a:rect r="r" b="b" t="t" l="l"/>
              <a:pathLst>
                <a:path h="4258219" w="3290442">
                  <a:moveTo>
                    <a:pt x="0" y="0"/>
                  </a:moveTo>
                  <a:lnTo>
                    <a:pt x="3290441" y="0"/>
                  </a:lnTo>
                  <a:lnTo>
                    <a:pt x="3290441" y="4258219"/>
                  </a:lnTo>
                  <a:lnTo>
                    <a:pt x="0" y="4258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07853" y="5215217"/>
              <a:ext cx="4232061" cy="4070473"/>
            </a:xfrm>
            <a:custGeom>
              <a:avLst/>
              <a:gdLst/>
              <a:ahLst/>
              <a:cxnLst/>
              <a:rect r="r" b="b" t="t" l="l"/>
              <a:pathLst>
                <a:path h="4070473" w="4232061">
                  <a:moveTo>
                    <a:pt x="0" y="0"/>
                  </a:moveTo>
                  <a:lnTo>
                    <a:pt x="4232061" y="0"/>
                  </a:lnTo>
                  <a:lnTo>
                    <a:pt x="4232061" y="4070473"/>
                  </a:lnTo>
                  <a:lnTo>
                    <a:pt x="0" y="4070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06676">
              <a:off x="6314525" y="4719976"/>
              <a:ext cx="2671223" cy="5650664"/>
            </a:xfrm>
            <a:custGeom>
              <a:avLst/>
              <a:gdLst/>
              <a:ahLst/>
              <a:cxnLst/>
              <a:rect r="r" b="b" t="t" l="l"/>
              <a:pathLst>
                <a:path h="5650664" w="2671223">
                  <a:moveTo>
                    <a:pt x="0" y="0"/>
                  </a:moveTo>
                  <a:lnTo>
                    <a:pt x="2671223" y="0"/>
                  </a:lnTo>
                  <a:lnTo>
                    <a:pt x="2671223" y="5650664"/>
                  </a:lnTo>
                  <a:lnTo>
                    <a:pt x="0" y="5650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9951490">
              <a:off x="5075479" y="8818600"/>
              <a:ext cx="1633669" cy="1642629"/>
            </a:xfrm>
            <a:custGeom>
              <a:avLst/>
              <a:gdLst/>
              <a:ahLst/>
              <a:cxnLst/>
              <a:rect r="r" b="b" t="t" l="l"/>
              <a:pathLst>
                <a:path h="1642629" w="1633669">
                  <a:moveTo>
                    <a:pt x="0" y="0"/>
                  </a:moveTo>
                  <a:lnTo>
                    <a:pt x="1633670" y="0"/>
                  </a:lnTo>
                  <a:lnTo>
                    <a:pt x="1633670" y="1642629"/>
                  </a:lnTo>
                  <a:lnTo>
                    <a:pt x="0" y="1642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19905" t="0" r="0" b="-19905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056495" y="6434846"/>
            <a:ext cx="4683232" cy="1732036"/>
            <a:chOff x="0" y="0"/>
            <a:chExt cx="6244309" cy="2309382"/>
          </a:xfrm>
        </p:grpSpPr>
        <p:sp>
          <p:nvSpPr>
            <p:cNvPr name="Freeform 13" id="13"/>
            <p:cNvSpPr/>
            <p:nvPr/>
          </p:nvSpPr>
          <p:spPr>
            <a:xfrm flipH="false" flipV="false" rot="490927">
              <a:off x="72579" y="426605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1" y="0"/>
                  </a:lnTo>
                  <a:lnTo>
                    <a:pt x="6099151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528721">
              <a:off x="601499" y="891390"/>
              <a:ext cx="5052397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231F20"/>
                  </a:solidFill>
                  <a:latin typeface="Lazydog"/>
                  <a:ea typeface="Lazydog"/>
                  <a:cs typeface="Lazydog"/>
                  <a:sym typeface="Lazydog"/>
                </a:rPr>
                <a:t>第23組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855100" y="3511614"/>
            <a:ext cx="8404200" cy="2825448"/>
            <a:chOff x="0" y="0"/>
            <a:chExt cx="11205600" cy="3767265"/>
          </a:xfrm>
        </p:grpSpPr>
        <p:sp>
          <p:nvSpPr>
            <p:cNvPr name="TextBox 16" id="16"/>
            <p:cNvSpPr txBox="true"/>
            <p:nvPr/>
          </p:nvSpPr>
          <p:spPr>
            <a:xfrm rot="-78760">
              <a:off x="13092" y="-15027"/>
              <a:ext cx="11176142" cy="1556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800"/>
                </a:lnSpc>
              </a:pPr>
              <a:r>
                <a:rPr lang="en-US" b="true" sz="7000">
                  <a:solidFill>
                    <a:srgbClr val="231F20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小專題</a:t>
              </a:r>
              <a:r>
                <a:rPr lang="en-US" b="true" sz="7000">
                  <a:solidFill>
                    <a:srgbClr val="231F20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-78760">
              <a:off x="13092" y="1374159"/>
              <a:ext cx="11176142" cy="1556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800"/>
                </a:lnSpc>
              </a:pPr>
              <a:r>
                <a:rPr lang="en-US" b="true" sz="7000">
                  <a:solidFill>
                    <a:srgbClr val="231F20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音樂播放清單管理器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-78760">
              <a:off x="4471" y="3158591"/>
              <a:ext cx="11197095" cy="480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49"/>
                </a:lnSpc>
              </a:pPr>
              <a:r>
                <a:rPr lang="en-US" b="true" sz="2499" spc="124">
                  <a:solidFill>
                    <a:srgbClr val="231F20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組員：謝慕慈、林威廷、阮越風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02430" y="0"/>
            <a:ext cx="15385570" cy="10287000"/>
          </a:xfrm>
          <a:custGeom>
            <a:avLst/>
            <a:gdLst/>
            <a:ahLst/>
            <a:cxnLst/>
            <a:rect r="r" b="b" t="t" l="l"/>
            <a:pathLst>
              <a:path h="10287000" w="15385570">
                <a:moveTo>
                  <a:pt x="0" y="0"/>
                </a:moveTo>
                <a:lnTo>
                  <a:pt x="15385570" y="0"/>
                </a:lnTo>
                <a:lnTo>
                  <a:pt x="153855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0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5400000">
            <a:off x="-3410015" y="4110388"/>
            <a:ext cx="10070153" cy="206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0"/>
              </a:lnSpc>
              <a:spcBef>
                <a:spcPct val="0"/>
              </a:spcBef>
            </a:pPr>
            <a:r>
              <a:rPr lang="en-US" b="true" sz="12014" u="sng">
                <a:solidFill>
                  <a:srgbClr val="41BAEB"/>
                </a:solidFill>
                <a:latin typeface="JetBrains Mono Bold"/>
                <a:ea typeface="JetBrains Mono Bold"/>
                <a:cs typeface="JetBrains Mono Bold"/>
                <a:sym typeface="JetBrains Mono Bold"/>
                <a:hlinkClick r:id="rId3" tooltip="https://github.com/Mrrabbitou/Project-music-player/tree/master"/>
              </a:rPr>
              <a:t>GITHUB LINK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6677">
            <a:off x="6580085" y="1180922"/>
            <a:ext cx="4574364" cy="1092129"/>
          </a:xfrm>
          <a:custGeom>
            <a:avLst/>
            <a:gdLst/>
            <a:ahLst/>
            <a:cxnLst/>
            <a:rect r="r" b="b" t="t" l="l"/>
            <a:pathLst>
              <a:path h="1092129" w="4574364">
                <a:moveTo>
                  <a:pt x="0" y="0"/>
                </a:moveTo>
                <a:lnTo>
                  <a:pt x="4574363" y="0"/>
                </a:lnTo>
                <a:lnTo>
                  <a:pt x="4574363" y="1092129"/>
                </a:lnTo>
                <a:lnTo>
                  <a:pt x="0" y="1092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165981">
            <a:off x="7173217" y="874799"/>
            <a:ext cx="3316151" cy="119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231F20"/>
                </a:solidFill>
                <a:latin typeface="M Ling Wai F HK"/>
                <a:ea typeface="M Ling Wai F HK"/>
                <a:cs typeface="M Ling Wai F HK"/>
                <a:sym typeface="M Ling Wai F HK"/>
              </a:rPr>
              <a:t>組員分工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2243690">
            <a:off x="11117879" y="455115"/>
            <a:ext cx="1652209" cy="2084208"/>
          </a:xfrm>
          <a:custGeom>
            <a:avLst/>
            <a:gdLst/>
            <a:ahLst/>
            <a:cxnLst/>
            <a:rect r="r" b="b" t="t" l="l"/>
            <a:pathLst>
              <a:path h="2084208" w="1652209">
                <a:moveTo>
                  <a:pt x="0" y="0"/>
                </a:moveTo>
                <a:lnTo>
                  <a:pt x="1652209" y="0"/>
                </a:lnTo>
                <a:lnTo>
                  <a:pt x="1652209" y="2084208"/>
                </a:lnTo>
                <a:lnTo>
                  <a:pt x="0" y="2084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91033">
            <a:off x="4370441" y="439538"/>
            <a:ext cx="2199338" cy="2115363"/>
          </a:xfrm>
          <a:custGeom>
            <a:avLst/>
            <a:gdLst/>
            <a:ahLst/>
            <a:cxnLst/>
            <a:rect r="r" b="b" t="t" l="l"/>
            <a:pathLst>
              <a:path h="2115363" w="2199338">
                <a:moveTo>
                  <a:pt x="0" y="0"/>
                </a:moveTo>
                <a:lnTo>
                  <a:pt x="2199338" y="0"/>
                </a:lnTo>
                <a:lnTo>
                  <a:pt x="2199338" y="2115363"/>
                </a:lnTo>
                <a:lnTo>
                  <a:pt x="0" y="2115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963318" y="4442930"/>
            <a:ext cx="2840897" cy="4030422"/>
            <a:chOff x="0" y="0"/>
            <a:chExt cx="3787863" cy="5373896"/>
          </a:xfrm>
        </p:grpSpPr>
        <p:sp>
          <p:nvSpPr>
            <p:cNvPr name="TextBox 8" id="8"/>
            <p:cNvSpPr txBox="true"/>
            <p:nvPr/>
          </p:nvSpPr>
          <p:spPr>
            <a:xfrm rot="-78760">
              <a:off x="10162" y="-63007"/>
              <a:ext cx="3657153" cy="1138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37"/>
                </a:lnSpc>
              </a:pPr>
              <a:r>
                <a:rPr lang="en-US" b="true" sz="5098">
                  <a:solidFill>
                    <a:srgbClr val="231F20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謝慕慈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-78760">
              <a:off x="118148" y="1959483"/>
              <a:ext cx="3657153" cy="1138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37"/>
                </a:lnSpc>
              </a:pPr>
              <a:r>
                <a:rPr lang="en-US" sz="5098">
                  <a:solidFill>
                    <a:srgbClr val="231F20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林威廷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-78760">
              <a:off x="102466" y="4193548"/>
              <a:ext cx="3657153" cy="1138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37"/>
                </a:lnSpc>
              </a:pPr>
              <a:r>
                <a:rPr lang="en-US" b="true" sz="5098">
                  <a:solidFill>
                    <a:srgbClr val="231F20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阮越風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-78760">
            <a:off x="3197053" y="2873932"/>
            <a:ext cx="4955316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成員</a:t>
            </a:r>
            <a:r>
              <a:rPr lang="en-US" b="true" sz="7000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:</a:t>
            </a:r>
          </a:p>
        </p:txBody>
      </p:sp>
      <p:sp>
        <p:nvSpPr>
          <p:cNvPr name="TextBox 12" id="12"/>
          <p:cNvSpPr txBox="true"/>
          <p:nvPr/>
        </p:nvSpPr>
        <p:spPr>
          <a:xfrm rot="-78760">
            <a:off x="9850003" y="2719070"/>
            <a:ext cx="4955316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分工</a:t>
            </a:r>
            <a:r>
              <a:rPr lang="en-US" b="true" sz="7000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:</a:t>
            </a:r>
          </a:p>
        </p:txBody>
      </p:sp>
      <p:sp>
        <p:nvSpPr>
          <p:cNvPr name="TextBox 13" id="13"/>
          <p:cNvSpPr txBox="true"/>
          <p:nvPr/>
        </p:nvSpPr>
        <p:spPr>
          <a:xfrm rot="-78760">
            <a:off x="10422134" y="4406858"/>
            <a:ext cx="6590217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b="true" sz="3699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程式設計+UML+簡報製作+報告</a:t>
            </a:r>
          </a:p>
        </p:txBody>
      </p:sp>
      <p:sp>
        <p:nvSpPr>
          <p:cNvPr name="TextBox 14" id="14"/>
          <p:cNvSpPr txBox="true"/>
          <p:nvPr/>
        </p:nvSpPr>
        <p:spPr>
          <a:xfrm rot="-78760">
            <a:off x="10511944" y="6014558"/>
            <a:ext cx="2221202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b="true" sz="3699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簡報製作</a:t>
            </a:r>
          </a:p>
        </p:txBody>
      </p:sp>
      <p:sp>
        <p:nvSpPr>
          <p:cNvPr name="TextBox 15" id="15"/>
          <p:cNvSpPr txBox="true"/>
          <p:nvPr/>
        </p:nvSpPr>
        <p:spPr>
          <a:xfrm rot="-78760">
            <a:off x="10659964" y="7698563"/>
            <a:ext cx="3948790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231F2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報告</a:t>
            </a:r>
          </a:p>
        </p:txBody>
      </p:sp>
      <p:grpSp>
        <p:nvGrpSpPr>
          <p:cNvPr name="Group 16" id="16"/>
          <p:cNvGrpSpPr/>
          <p:nvPr/>
        </p:nvGrpSpPr>
        <p:grpSpPr>
          <a:xfrm rot="10615320">
            <a:off x="12457663" y="905197"/>
            <a:ext cx="2325549" cy="1316797"/>
            <a:chOff x="0" y="0"/>
            <a:chExt cx="3100732" cy="1755730"/>
          </a:xfrm>
        </p:grpSpPr>
        <p:sp>
          <p:nvSpPr>
            <p:cNvPr name="Freeform 17" id="17"/>
            <p:cNvSpPr/>
            <p:nvPr/>
          </p:nvSpPr>
          <p:spPr>
            <a:xfrm flipH="false" flipV="false" rot="10299400">
              <a:off x="61984" y="544403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10299400">
              <a:off x="859429" y="680402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7242110">
              <a:off x="1576346" y="397051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10615320">
            <a:off x="2022927" y="1012262"/>
            <a:ext cx="2325549" cy="1316797"/>
            <a:chOff x="0" y="0"/>
            <a:chExt cx="3100732" cy="1755730"/>
          </a:xfrm>
        </p:grpSpPr>
        <p:sp>
          <p:nvSpPr>
            <p:cNvPr name="Freeform 21" id="21"/>
            <p:cNvSpPr/>
            <p:nvPr/>
          </p:nvSpPr>
          <p:spPr>
            <a:xfrm flipH="false" flipV="false" rot="10299400">
              <a:off x="61984" y="544403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10299400">
              <a:off x="859429" y="680402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7242110">
              <a:off x="1576346" y="397051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7317222" y="2107901"/>
            <a:ext cx="3100089" cy="718935"/>
          </a:xfrm>
          <a:custGeom>
            <a:avLst/>
            <a:gdLst/>
            <a:ahLst/>
            <a:cxnLst/>
            <a:rect r="r" b="b" t="t" l="l"/>
            <a:pathLst>
              <a:path h="718935" w="3100089">
                <a:moveTo>
                  <a:pt x="0" y="0"/>
                </a:moveTo>
                <a:lnTo>
                  <a:pt x="3100089" y="0"/>
                </a:lnTo>
                <a:lnTo>
                  <a:pt x="3100089" y="718935"/>
                </a:lnTo>
                <a:lnTo>
                  <a:pt x="0" y="7189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638437" y="4381169"/>
            <a:ext cx="1015960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組長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638437" y="5999913"/>
            <a:ext cx="1015960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組員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58314" y="7692974"/>
            <a:ext cx="1015960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組員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318460">
            <a:off x="6261553" y="2965849"/>
            <a:ext cx="4950892" cy="1957424"/>
            <a:chOff x="0" y="0"/>
            <a:chExt cx="6601189" cy="2609899"/>
          </a:xfrm>
        </p:grpSpPr>
        <p:sp>
          <p:nvSpPr>
            <p:cNvPr name="Freeform 4" id="4"/>
            <p:cNvSpPr/>
            <p:nvPr/>
          </p:nvSpPr>
          <p:spPr>
            <a:xfrm flipH="false" flipV="false" rot="-588710">
              <a:off x="83825" y="536946"/>
              <a:ext cx="6433538" cy="1536007"/>
            </a:xfrm>
            <a:custGeom>
              <a:avLst/>
              <a:gdLst/>
              <a:ahLst/>
              <a:cxnLst/>
              <a:rect r="r" b="b" t="t" l="l"/>
              <a:pathLst>
                <a:path h="1536007" w="6433538">
                  <a:moveTo>
                    <a:pt x="0" y="0"/>
                  </a:moveTo>
                  <a:lnTo>
                    <a:pt x="6433539" y="0"/>
                  </a:lnTo>
                  <a:lnTo>
                    <a:pt x="6433539" y="1536007"/>
                  </a:lnTo>
                  <a:lnTo>
                    <a:pt x="0" y="1536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-543817">
              <a:off x="738759" y="890786"/>
              <a:ext cx="5367137" cy="890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6"/>
                </a:lnSpc>
                <a:spcBef>
                  <a:spcPct val="0"/>
                </a:spcBef>
              </a:pPr>
              <a:r>
                <a:rPr lang="en-US" sz="3997">
                  <a:solidFill>
                    <a:srgbClr val="231F20"/>
                  </a:solidFill>
                  <a:latin typeface="Lazydog"/>
                  <a:ea typeface="Lazydog"/>
                  <a:cs typeface="Lazydog"/>
                  <a:sym typeface="Lazydog"/>
                </a:rPr>
                <a:t>THE END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-78760">
            <a:off x="5558908" y="4991418"/>
            <a:ext cx="7166256" cy="1525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13"/>
              </a:lnSpc>
            </a:pPr>
            <a:r>
              <a:rPr lang="en-US" b="true" sz="8938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END</a:t>
            </a:r>
            <a:r>
              <a:rPr lang="en-US" b="true" sz="8938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!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6649867" y="6562657"/>
            <a:ext cx="4041934" cy="375140"/>
          </a:xfrm>
          <a:prstGeom prst="line">
            <a:avLst/>
          </a:prstGeom>
          <a:ln cap="rnd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true" rot="8481422">
            <a:off x="9961436" y="2775508"/>
            <a:ext cx="1054804" cy="2038269"/>
          </a:xfrm>
          <a:custGeom>
            <a:avLst/>
            <a:gdLst/>
            <a:ahLst/>
            <a:cxnLst/>
            <a:rect r="r" b="b" t="t" l="l"/>
            <a:pathLst>
              <a:path h="2038269" w="1054804">
                <a:moveTo>
                  <a:pt x="0" y="2038268"/>
                </a:moveTo>
                <a:lnTo>
                  <a:pt x="1054804" y="2038268"/>
                </a:lnTo>
                <a:lnTo>
                  <a:pt x="1054804" y="0"/>
                </a:lnTo>
                <a:lnTo>
                  <a:pt x="0" y="0"/>
                </a:lnTo>
                <a:lnTo>
                  <a:pt x="0" y="203826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781005">
            <a:off x="13813078" y="4582223"/>
            <a:ext cx="636844" cy="754439"/>
          </a:xfrm>
          <a:custGeom>
            <a:avLst/>
            <a:gdLst/>
            <a:ahLst/>
            <a:cxnLst/>
            <a:rect r="r" b="b" t="t" l="l"/>
            <a:pathLst>
              <a:path h="754439" w="636844">
                <a:moveTo>
                  <a:pt x="0" y="0"/>
                </a:moveTo>
                <a:lnTo>
                  <a:pt x="636845" y="0"/>
                </a:lnTo>
                <a:lnTo>
                  <a:pt x="636845" y="754439"/>
                </a:lnTo>
                <a:lnTo>
                  <a:pt x="0" y="7544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30690" t="0" r="0" b="-9580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951490">
            <a:off x="14763975" y="6413671"/>
            <a:ext cx="1026176" cy="608892"/>
          </a:xfrm>
          <a:custGeom>
            <a:avLst/>
            <a:gdLst/>
            <a:ahLst/>
            <a:cxnLst/>
            <a:rect r="r" b="b" t="t" l="l"/>
            <a:pathLst>
              <a:path h="608892" w="1026176">
                <a:moveTo>
                  <a:pt x="0" y="0"/>
                </a:moveTo>
                <a:lnTo>
                  <a:pt x="1026176" y="0"/>
                </a:lnTo>
                <a:lnTo>
                  <a:pt x="1026176" y="608892"/>
                </a:lnTo>
                <a:lnTo>
                  <a:pt x="0" y="608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3766" t="-102330" r="-19399" b="-4027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75500" y="5164953"/>
            <a:ext cx="3229641" cy="3106328"/>
          </a:xfrm>
          <a:custGeom>
            <a:avLst/>
            <a:gdLst/>
            <a:ahLst/>
            <a:cxnLst/>
            <a:rect r="r" b="b" t="t" l="l"/>
            <a:pathLst>
              <a:path h="3106328" w="3229641">
                <a:moveTo>
                  <a:pt x="0" y="0"/>
                </a:moveTo>
                <a:lnTo>
                  <a:pt x="3229641" y="0"/>
                </a:lnTo>
                <a:lnTo>
                  <a:pt x="3229641" y="3106328"/>
                </a:lnTo>
                <a:lnTo>
                  <a:pt x="0" y="31063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951490">
            <a:off x="14631817" y="5815125"/>
            <a:ext cx="1023140" cy="668887"/>
          </a:xfrm>
          <a:custGeom>
            <a:avLst/>
            <a:gdLst/>
            <a:ahLst/>
            <a:cxnLst/>
            <a:rect r="r" b="b" t="t" l="l"/>
            <a:pathLst>
              <a:path h="668887" w="1023140">
                <a:moveTo>
                  <a:pt x="0" y="0"/>
                </a:moveTo>
                <a:lnTo>
                  <a:pt x="1023140" y="0"/>
                </a:lnTo>
                <a:lnTo>
                  <a:pt x="1023140" y="668886"/>
                </a:lnTo>
                <a:lnTo>
                  <a:pt x="0" y="6688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5392" t="-96198" r="-27566" b="-3905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06676">
            <a:off x="14595029" y="1635261"/>
            <a:ext cx="2252273" cy="4764423"/>
          </a:xfrm>
          <a:custGeom>
            <a:avLst/>
            <a:gdLst/>
            <a:ahLst/>
            <a:cxnLst/>
            <a:rect r="r" b="b" t="t" l="l"/>
            <a:pathLst>
              <a:path h="4764423" w="2252273">
                <a:moveTo>
                  <a:pt x="0" y="0"/>
                </a:moveTo>
                <a:lnTo>
                  <a:pt x="2252273" y="0"/>
                </a:lnTo>
                <a:lnTo>
                  <a:pt x="2252273" y="4764423"/>
                </a:lnTo>
                <a:lnTo>
                  <a:pt x="0" y="47644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9951490">
            <a:off x="16129835" y="2343999"/>
            <a:ext cx="1225252" cy="1231972"/>
          </a:xfrm>
          <a:custGeom>
            <a:avLst/>
            <a:gdLst/>
            <a:ahLst/>
            <a:cxnLst/>
            <a:rect r="r" b="b" t="t" l="l"/>
            <a:pathLst>
              <a:path h="1231972" w="1225252">
                <a:moveTo>
                  <a:pt x="0" y="0"/>
                </a:moveTo>
                <a:lnTo>
                  <a:pt x="1225252" y="0"/>
                </a:lnTo>
                <a:lnTo>
                  <a:pt x="1225252" y="1231972"/>
                </a:lnTo>
                <a:lnTo>
                  <a:pt x="0" y="12319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9905" t="0" r="0" b="-1990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9989580">
            <a:off x="11060650" y="7709309"/>
            <a:ext cx="1026176" cy="608892"/>
          </a:xfrm>
          <a:custGeom>
            <a:avLst/>
            <a:gdLst/>
            <a:ahLst/>
            <a:cxnLst/>
            <a:rect r="r" b="b" t="t" l="l"/>
            <a:pathLst>
              <a:path h="608892" w="1026176">
                <a:moveTo>
                  <a:pt x="0" y="0"/>
                </a:moveTo>
                <a:lnTo>
                  <a:pt x="1026176" y="0"/>
                </a:lnTo>
                <a:lnTo>
                  <a:pt x="1026176" y="608892"/>
                </a:lnTo>
                <a:lnTo>
                  <a:pt x="0" y="608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3766" t="-102330" r="-19399" b="-40273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7841759">
            <a:off x="13699745" y="2457944"/>
            <a:ext cx="1026176" cy="608892"/>
          </a:xfrm>
          <a:custGeom>
            <a:avLst/>
            <a:gdLst/>
            <a:ahLst/>
            <a:cxnLst/>
            <a:rect r="r" b="b" t="t" l="l"/>
            <a:pathLst>
              <a:path h="608892" w="1026176">
                <a:moveTo>
                  <a:pt x="0" y="0"/>
                </a:moveTo>
                <a:lnTo>
                  <a:pt x="1026176" y="0"/>
                </a:lnTo>
                <a:lnTo>
                  <a:pt x="1026176" y="608892"/>
                </a:lnTo>
                <a:lnTo>
                  <a:pt x="0" y="608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3766" t="-102330" r="-19399" b="-4027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7841759">
            <a:off x="6930857" y="1867798"/>
            <a:ext cx="1225252" cy="1231972"/>
          </a:xfrm>
          <a:custGeom>
            <a:avLst/>
            <a:gdLst/>
            <a:ahLst/>
            <a:cxnLst/>
            <a:rect r="r" b="b" t="t" l="l"/>
            <a:pathLst>
              <a:path h="1231972" w="1225252">
                <a:moveTo>
                  <a:pt x="0" y="0"/>
                </a:moveTo>
                <a:lnTo>
                  <a:pt x="1225252" y="0"/>
                </a:lnTo>
                <a:lnTo>
                  <a:pt x="1225252" y="1231972"/>
                </a:lnTo>
                <a:lnTo>
                  <a:pt x="0" y="12319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9905" t="0" r="0" b="-19905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465304" y="1629885"/>
            <a:ext cx="5976274" cy="7036362"/>
            <a:chOff x="0" y="0"/>
            <a:chExt cx="7968366" cy="9381816"/>
          </a:xfrm>
        </p:grpSpPr>
        <p:sp>
          <p:nvSpPr>
            <p:cNvPr name="Freeform 19" id="19"/>
            <p:cNvSpPr/>
            <p:nvPr/>
          </p:nvSpPr>
          <p:spPr>
            <a:xfrm flipH="false" flipV="false" rot="7879849">
              <a:off x="5459068" y="5045207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5" y="0"/>
                  </a:lnTo>
                  <a:lnTo>
                    <a:pt x="1368235" y="811855"/>
                  </a:lnTo>
                  <a:lnTo>
                    <a:pt x="0" y="811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23766" t="-102330" r="-19399" b="-4027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9951490">
              <a:off x="3017826" y="2074989"/>
              <a:ext cx="1633669" cy="1642629"/>
            </a:xfrm>
            <a:custGeom>
              <a:avLst/>
              <a:gdLst/>
              <a:ahLst/>
              <a:cxnLst/>
              <a:rect r="r" b="b" t="t" l="l"/>
              <a:pathLst>
                <a:path h="1642629" w="1633669">
                  <a:moveTo>
                    <a:pt x="0" y="0"/>
                  </a:moveTo>
                  <a:lnTo>
                    <a:pt x="1633670" y="0"/>
                  </a:lnTo>
                  <a:lnTo>
                    <a:pt x="1633670" y="1642630"/>
                  </a:lnTo>
                  <a:lnTo>
                    <a:pt x="0" y="1642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2473933">
              <a:off x="3423205" y="564748"/>
              <a:ext cx="3339447" cy="4321638"/>
            </a:xfrm>
            <a:custGeom>
              <a:avLst/>
              <a:gdLst/>
              <a:ahLst/>
              <a:cxnLst/>
              <a:rect r="r" b="b" t="t" l="l"/>
              <a:pathLst>
                <a:path h="4321638" w="3339447">
                  <a:moveTo>
                    <a:pt x="0" y="0"/>
                  </a:moveTo>
                  <a:lnTo>
                    <a:pt x="3339447" y="0"/>
                  </a:lnTo>
                  <a:lnTo>
                    <a:pt x="3339447" y="4321638"/>
                  </a:lnTo>
                  <a:lnTo>
                    <a:pt x="0" y="4321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9951490">
              <a:off x="6515900" y="421348"/>
              <a:ext cx="1364187" cy="891849"/>
            </a:xfrm>
            <a:custGeom>
              <a:avLst/>
              <a:gdLst/>
              <a:ahLst/>
              <a:cxnLst/>
              <a:rect r="r" b="b" t="t" l="l"/>
              <a:pathLst>
                <a:path h="891849" w="1364187">
                  <a:moveTo>
                    <a:pt x="0" y="0"/>
                  </a:moveTo>
                  <a:lnTo>
                    <a:pt x="1364188" y="0"/>
                  </a:lnTo>
                  <a:lnTo>
                    <a:pt x="1364188" y="891850"/>
                  </a:lnTo>
                  <a:lnTo>
                    <a:pt x="0" y="891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7879849">
              <a:off x="72493" y="5769311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4" y="0"/>
                  </a:lnTo>
                  <a:lnTo>
                    <a:pt x="1368234" y="811856"/>
                  </a:lnTo>
                  <a:lnTo>
                    <a:pt x="0" y="811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23766" t="-102330" r="-19399" b="-40273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2671274">
              <a:off x="4262683" y="7722624"/>
              <a:ext cx="849126" cy="1005918"/>
            </a:xfrm>
            <a:custGeom>
              <a:avLst/>
              <a:gdLst/>
              <a:ahLst/>
              <a:cxnLst/>
              <a:rect r="r" b="b" t="t" l="l"/>
              <a:pathLst>
                <a:path h="1005918" w="849126">
                  <a:moveTo>
                    <a:pt x="0" y="0"/>
                  </a:moveTo>
                  <a:lnTo>
                    <a:pt x="849126" y="0"/>
                  </a:lnTo>
                  <a:lnTo>
                    <a:pt x="849126" y="1005918"/>
                  </a:lnTo>
                  <a:lnTo>
                    <a:pt x="0" y="1005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130690" t="0" r="0" b="-9580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7841759">
              <a:off x="2724262" y="8192520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5" y="0"/>
                  </a:lnTo>
                  <a:lnTo>
                    <a:pt x="1368235" y="811856"/>
                  </a:lnTo>
                  <a:lnTo>
                    <a:pt x="0" y="811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23766" t="-102330" r="-19399" b="-40273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7841759">
              <a:off x="606313" y="5415002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4" y="0"/>
                  </a:lnTo>
                  <a:lnTo>
                    <a:pt x="1368234" y="811856"/>
                  </a:lnTo>
                  <a:lnTo>
                    <a:pt x="0" y="811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23766" t="-102330" r="-19399" b="-40273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378858" y="1110376"/>
              <a:ext cx="3181922" cy="3199373"/>
            </a:xfrm>
            <a:custGeom>
              <a:avLst/>
              <a:gdLst/>
              <a:ahLst/>
              <a:cxnLst/>
              <a:rect r="r" b="b" t="t" l="l"/>
              <a:pathLst>
                <a:path h="3199373" w="3181922">
                  <a:moveTo>
                    <a:pt x="0" y="0"/>
                  </a:moveTo>
                  <a:lnTo>
                    <a:pt x="3181922" y="0"/>
                  </a:lnTo>
                  <a:lnTo>
                    <a:pt x="3181922" y="3199373"/>
                  </a:lnTo>
                  <a:lnTo>
                    <a:pt x="0" y="3199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1633808">
            <a:off x="11963879" y="2613031"/>
            <a:ext cx="2252883" cy="1708171"/>
            <a:chOff x="0" y="0"/>
            <a:chExt cx="3003844" cy="2277562"/>
          </a:xfrm>
        </p:grpSpPr>
        <p:sp>
          <p:nvSpPr>
            <p:cNvPr name="Freeform 29" id="29"/>
            <p:cNvSpPr/>
            <p:nvPr/>
          </p:nvSpPr>
          <p:spPr>
            <a:xfrm flipH="false" flipV="false" rot="-629515">
              <a:off x="370563" y="283871"/>
              <a:ext cx="2491891" cy="1781702"/>
            </a:xfrm>
            <a:custGeom>
              <a:avLst/>
              <a:gdLst/>
              <a:ahLst/>
              <a:cxnLst/>
              <a:rect r="r" b="b" t="t" l="l"/>
              <a:pathLst>
                <a:path h="1781702" w="2491891">
                  <a:moveTo>
                    <a:pt x="0" y="0"/>
                  </a:moveTo>
                  <a:lnTo>
                    <a:pt x="2491891" y="0"/>
                  </a:lnTo>
                  <a:lnTo>
                    <a:pt x="2491891" y="1781702"/>
                  </a:lnTo>
                  <a:lnTo>
                    <a:pt x="0" y="1781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-629515">
              <a:off x="141390" y="211988"/>
              <a:ext cx="2491891" cy="1781702"/>
            </a:xfrm>
            <a:custGeom>
              <a:avLst/>
              <a:gdLst/>
              <a:ahLst/>
              <a:cxnLst/>
              <a:rect r="r" b="b" t="t" l="l"/>
              <a:pathLst>
                <a:path h="1781702" w="2491891">
                  <a:moveTo>
                    <a:pt x="0" y="0"/>
                  </a:moveTo>
                  <a:lnTo>
                    <a:pt x="2491891" y="0"/>
                  </a:lnTo>
                  <a:lnTo>
                    <a:pt x="2491891" y="1781702"/>
                  </a:lnTo>
                  <a:lnTo>
                    <a:pt x="0" y="1781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2043">
            <a:off x="6538689" y="2771311"/>
            <a:ext cx="4574364" cy="1092129"/>
          </a:xfrm>
          <a:custGeom>
            <a:avLst/>
            <a:gdLst/>
            <a:ahLst/>
            <a:cxnLst/>
            <a:rect r="r" b="b" t="t" l="l"/>
            <a:pathLst>
              <a:path h="1092129" w="4574364">
                <a:moveTo>
                  <a:pt x="0" y="0"/>
                </a:moveTo>
                <a:lnTo>
                  <a:pt x="4574364" y="0"/>
                </a:lnTo>
                <a:lnTo>
                  <a:pt x="4574364" y="1092130"/>
                </a:lnTo>
                <a:lnTo>
                  <a:pt x="0" y="1092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311734">
            <a:off x="7874805" y="2085685"/>
            <a:ext cx="3316151" cy="166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76"/>
              </a:lnSpc>
              <a:spcBef>
                <a:spcPct val="0"/>
              </a:spcBef>
            </a:pPr>
            <a:r>
              <a:rPr lang="en-US" sz="6197">
                <a:solidFill>
                  <a:srgbClr val="231F20"/>
                </a:solidFill>
                <a:latin typeface="M Ling Wai F HK"/>
                <a:ea typeface="M Ling Wai F HK"/>
                <a:cs typeface="M Ling Wai F HK"/>
                <a:sym typeface="M Ling Wai F HK"/>
              </a:rPr>
              <a:t>目錄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39825" y="821940"/>
            <a:ext cx="5977783" cy="3040583"/>
            <a:chOff x="0" y="0"/>
            <a:chExt cx="7970377" cy="4054111"/>
          </a:xfrm>
        </p:grpSpPr>
        <p:sp>
          <p:nvSpPr>
            <p:cNvPr name="Freeform 6" id="6"/>
            <p:cNvSpPr/>
            <p:nvPr/>
          </p:nvSpPr>
          <p:spPr>
            <a:xfrm flipH="false" flipV="false" rot="-2473933">
              <a:off x="1825814" y="791602"/>
              <a:ext cx="2046280" cy="2648127"/>
            </a:xfrm>
            <a:custGeom>
              <a:avLst/>
              <a:gdLst/>
              <a:ahLst/>
              <a:cxnLst/>
              <a:rect r="r" b="b" t="t" l="l"/>
              <a:pathLst>
                <a:path h="2648127" w="2046280">
                  <a:moveTo>
                    <a:pt x="0" y="0"/>
                  </a:moveTo>
                  <a:lnTo>
                    <a:pt x="2046280" y="0"/>
                  </a:lnTo>
                  <a:lnTo>
                    <a:pt x="2046280" y="2648127"/>
                  </a:lnTo>
                  <a:lnTo>
                    <a:pt x="0" y="26481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227201" y="285786"/>
              <a:ext cx="2443940" cy="2350626"/>
            </a:xfrm>
            <a:custGeom>
              <a:avLst/>
              <a:gdLst/>
              <a:ahLst/>
              <a:cxnLst/>
              <a:rect r="r" b="b" t="t" l="l"/>
              <a:pathLst>
                <a:path h="2350626" w="2443940">
                  <a:moveTo>
                    <a:pt x="0" y="0"/>
                  </a:moveTo>
                  <a:lnTo>
                    <a:pt x="2443940" y="0"/>
                  </a:lnTo>
                  <a:lnTo>
                    <a:pt x="2443940" y="2350626"/>
                  </a:lnTo>
                  <a:lnTo>
                    <a:pt x="0" y="2350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8918591">
              <a:off x="6849052" y="176187"/>
              <a:ext cx="943415" cy="948589"/>
            </a:xfrm>
            <a:custGeom>
              <a:avLst/>
              <a:gdLst/>
              <a:ahLst/>
              <a:cxnLst/>
              <a:rect r="r" b="b" t="t" l="l"/>
              <a:pathLst>
                <a:path h="948589" w="943415">
                  <a:moveTo>
                    <a:pt x="0" y="0"/>
                  </a:moveTo>
                  <a:lnTo>
                    <a:pt x="943415" y="0"/>
                  </a:lnTo>
                  <a:lnTo>
                    <a:pt x="943415" y="948589"/>
                  </a:lnTo>
                  <a:lnTo>
                    <a:pt x="0" y="94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611988">
              <a:off x="207445" y="1375757"/>
              <a:ext cx="1998711" cy="2521309"/>
            </a:xfrm>
            <a:custGeom>
              <a:avLst/>
              <a:gdLst/>
              <a:ahLst/>
              <a:cxnLst/>
              <a:rect r="r" b="b" t="t" l="l"/>
              <a:pathLst>
                <a:path h="2521309" w="1998711">
                  <a:moveTo>
                    <a:pt x="0" y="0"/>
                  </a:moveTo>
                  <a:lnTo>
                    <a:pt x="1998711" y="0"/>
                  </a:lnTo>
                  <a:lnTo>
                    <a:pt x="1998711" y="2521310"/>
                  </a:lnTo>
                  <a:lnTo>
                    <a:pt x="0" y="2521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5762763">
              <a:off x="199257" y="744418"/>
              <a:ext cx="943415" cy="948589"/>
            </a:xfrm>
            <a:custGeom>
              <a:avLst/>
              <a:gdLst/>
              <a:ahLst/>
              <a:cxnLst/>
              <a:rect r="r" b="b" t="t" l="l"/>
              <a:pathLst>
                <a:path h="948589" w="943415">
                  <a:moveTo>
                    <a:pt x="0" y="0"/>
                  </a:moveTo>
                  <a:lnTo>
                    <a:pt x="943415" y="0"/>
                  </a:lnTo>
                  <a:lnTo>
                    <a:pt x="943415" y="948590"/>
                  </a:lnTo>
                  <a:lnTo>
                    <a:pt x="0" y="948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9905" t="0" r="0" b="-19905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817920" y="861404"/>
            <a:ext cx="4730256" cy="3001118"/>
            <a:chOff x="0" y="0"/>
            <a:chExt cx="6307008" cy="4001491"/>
          </a:xfrm>
        </p:grpSpPr>
        <p:sp>
          <p:nvSpPr>
            <p:cNvPr name="Freeform 12" id="12"/>
            <p:cNvSpPr/>
            <p:nvPr/>
          </p:nvSpPr>
          <p:spPr>
            <a:xfrm flipH="false" flipV="false" rot="611988">
              <a:off x="201371" y="1156529"/>
              <a:ext cx="1940190" cy="2447487"/>
            </a:xfrm>
            <a:custGeom>
              <a:avLst/>
              <a:gdLst/>
              <a:ahLst/>
              <a:cxnLst/>
              <a:rect r="r" b="b" t="t" l="l"/>
              <a:pathLst>
                <a:path h="2447487" w="1940190">
                  <a:moveTo>
                    <a:pt x="0" y="0"/>
                  </a:moveTo>
                  <a:lnTo>
                    <a:pt x="1940190" y="0"/>
                  </a:lnTo>
                  <a:lnTo>
                    <a:pt x="1940190" y="2447487"/>
                  </a:lnTo>
                  <a:lnTo>
                    <a:pt x="0" y="2447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864391">
              <a:off x="2227345" y="448523"/>
              <a:ext cx="2372384" cy="2281802"/>
            </a:xfrm>
            <a:custGeom>
              <a:avLst/>
              <a:gdLst/>
              <a:ahLst/>
              <a:cxnLst/>
              <a:rect r="r" b="b" t="t" l="l"/>
              <a:pathLst>
                <a:path h="2281802" w="2372384">
                  <a:moveTo>
                    <a:pt x="0" y="0"/>
                  </a:moveTo>
                  <a:lnTo>
                    <a:pt x="2372383" y="0"/>
                  </a:lnTo>
                  <a:lnTo>
                    <a:pt x="2372383" y="2281802"/>
                  </a:lnTo>
                  <a:lnTo>
                    <a:pt x="0" y="2281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166251">
              <a:off x="4338681" y="1332680"/>
              <a:ext cx="1909708" cy="2471386"/>
            </a:xfrm>
            <a:custGeom>
              <a:avLst/>
              <a:gdLst/>
              <a:ahLst/>
              <a:cxnLst/>
              <a:rect r="r" b="b" t="t" l="l"/>
              <a:pathLst>
                <a:path h="2471386" w="1909708">
                  <a:moveTo>
                    <a:pt x="0" y="0"/>
                  </a:moveTo>
                  <a:lnTo>
                    <a:pt x="1909707" y="0"/>
                  </a:lnTo>
                  <a:lnTo>
                    <a:pt x="1909707" y="2471386"/>
                  </a:lnTo>
                  <a:lnTo>
                    <a:pt x="0" y="2471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5762763">
              <a:off x="2155637" y="3037241"/>
              <a:ext cx="915793" cy="920815"/>
            </a:xfrm>
            <a:custGeom>
              <a:avLst/>
              <a:gdLst/>
              <a:ahLst/>
              <a:cxnLst/>
              <a:rect r="r" b="b" t="t" l="l"/>
              <a:pathLst>
                <a:path h="920815" w="915793">
                  <a:moveTo>
                    <a:pt x="0" y="0"/>
                  </a:moveTo>
                  <a:lnTo>
                    <a:pt x="915793" y="0"/>
                  </a:lnTo>
                  <a:lnTo>
                    <a:pt x="915793" y="920815"/>
                  </a:lnTo>
                  <a:lnTo>
                    <a:pt x="0" y="920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10584393">
              <a:off x="4560480" y="298646"/>
              <a:ext cx="915793" cy="920815"/>
            </a:xfrm>
            <a:custGeom>
              <a:avLst/>
              <a:gdLst/>
              <a:ahLst/>
              <a:cxnLst/>
              <a:rect r="r" b="b" t="t" l="l"/>
              <a:pathLst>
                <a:path h="920815" w="915793">
                  <a:moveTo>
                    <a:pt x="0" y="0"/>
                  </a:moveTo>
                  <a:lnTo>
                    <a:pt x="915792" y="0"/>
                  </a:lnTo>
                  <a:lnTo>
                    <a:pt x="915792" y="920815"/>
                  </a:lnTo>
                  <a:lnTo>
                    <a:pt x="0" y="920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9905" t="0" r="0" b="-19905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8442275" y="1168369"/>
            <a:ext cx="2246766" cy="1193594"/>
          </a:xfrm>
          <a:custGeom>
            <a:avLst/>
            <a:gdLst/>
            <a:ahLst/>
            <a:cxnLst/>
            <a:rect r="r" b="b" t="t" l="l"/>
            <a:pathLst>
              <a:path h="1193594" w="2246766">
                <a:moveTo>
                  <a:pt x="0" y="0"/>
                </a:moveTo>
                <a:lnTo>
                  <a:pt x="2246766" y="0"/>
                </a:lnTo>
                <a:lnTo>
                  <a:pt x="2246766" y="1193595"/>
                </a:lnTo>
                <a:lnTo>
                  <a:pt x="0" y="119359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-78760">
            <a:off x="6638820" y="4549934"/>
            <a:ext cx="19819803" cy="567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1"/>
              </a:lnSpc>
            </a:pPr>
            <a:r>
              <a:rPr lang="en-US" b="true" sz="4528" spc="226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1.專題概述</a:t>
            </a:r>
          </a:p>
          <a:p>
            <a:pPr algn="l">
              <a:lnSpc>
                <a:spcPts val="4981"/>
              </a:lnSpc>
            </a:pPr>
            <a:r>
              <a:rPr lang="en-US" b="true" sz="4528" spc="226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2.程式設計</a:t>
            </a:r>
          </a:p>
          <a:p>
            <a:pPr algn="l">
              <a:lnSpc>
                <a:spcPts val="4981"/>
              </a:lnSpc>
            </a:pPr>
            <a:r>
              <a:rPr lang="en-US" b="true" sz="4528" spc="226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3.UML</a:t>
            </a:r>
          </a:p>
          <a:p>
            <a:pPr algn="l">
              <a:lnSpc>
                <a:spcPts val="4981"/>
              </a:lnSpc>
            </a:pPr>
            <a:r>
              <a:rPr lang="en-US" b="true" sz="4528" spc="226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4.使用規則</a:t>
            </a:r>
          </a:p>
          <a:p>
            <a:pPr algn="l">
              <a:lnSpc>
                <a:spcPts val="4981"/>
              </a:lnSpc>
            </a:pPr>
            <a:r>
              <a:rPr lang="en-US" b="true" sz="4528" spc="226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5.執行安裝</a:t>
            </a:r>
          </a:p>
          <a:p>
            <a:pPr algn="l">
              <a:lnSpc>
                <a:spcPts val="4981"/>
              </a:lnSpc>
            </a:pPr>
            <a:r>
              <a:rPr lang="en-US" b="true" sz="4528" spc="226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6.</a:t>
            </a:r>
            <a:r>
              <a:rPr lang="en-US" sz="4528" spc="226">
                <a:solidFill>
                  <a:srgbClr val="231F2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運行畫面</a:t>
            </a:r>
          </a:p>
          <a:p>
            <a:pPr algn="l">
              <a:lnSpc>
                <a:spcPts val="4981"/>
              </a:lnSpc>
            </a:pPr>
            <a:r>
              <a:rPr lang="en-US" b="true" sz="4528" spc="226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7</a:t>
            </a:r>
            <a:r>
              <a:rPr lang="en-US" sz="4528" spc="226">
                <a:solidFill>
                  <a:srgbClr val="231F2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.GITHUB連結,截圖</a:t>
            </a:r>
          </a:p>
          <a:p>
            <a:pPr algn="l">
              <a:lnSpc>
                <a:spcPts val="4981"/>
              </a:lnSpc>
            </a:pPr>
            <a:r>
              <a:rPr lang="en-US" b="true" sz="4528" spc="226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8.分工細節</a:t>
            </a:r>
          </a:p>
          <a:p>
            <a:pPr algn="l">
              <a:lnSpc>
                <a:spcPts val="509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3485">
            <a:off x="10201664" y="2935499"/>
            <a:ext cx="4574364" cy="1092129"/>
          </a:xfrm>
          <a:custGeom>
            <a:avLst/>
            <a:gdLst/>
            <a:ahLst/>
            <a:cxnLst/>
            <a:rect r="r" b="b" t="t" l="l"/>
            <a:pathLst>
              <a:path h="1092129" w="4574364">
                <a:moveTo>
                  <a:pt x="0" y="0"/>
                </a:moveTo>
                <a:lnTo>
                  <a:pt x="4574363" y="0"/>
                </a:lnTo>
                <a:lnTo>
                  <a:pt x="4574363" y="1092129"/>
                </a:lnTo>
                <a:lnTo>
                  <a:pt x="0" y="1092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314181">
            <a:off x="10602460" y="2361380"/>
            <a:ext cx="3711051" cy="156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6"/>
              </a:lnSpc>
              <a:spcBef>
                <a:spcPct val="0"/>
              </a:spcBef>
            </a:pPr>
            <a:r>
              <a:rPr lang="en-US" sz="5819">
                <a:solidFill>
                  <a:srgbClr val="231F20"/>
                </a:solidFill>
                <a:latin typeface="M Ling Wai F HK"/>
                <a:ea typeface="M Ling Wai F HK"/>
                <a:cs typeface="M Ling Wai F HK"/>
                <a:sym typeface="M Ling Wai F HK"/>
              </a:rPr>
              <a:t>專題概述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89967" y="5723126"/>
            <a:ext cx="3310353" cy="3366727"/>
            <a:chOff x="0" y="0"/>
            <a:chExt cx="4413804" cy="4488970"/>
          </a:xfrm>
        </p:grpSpPr>
        <p:sp>
          <p:nvSpPr>
            <p:cNvPr name="Freeform 6" id="6"/>
            <p:cNvSpPr/>
            <p:nvPr/>
          </p:nvSpPr>
          <p:spPr>
            <a:xfrm flipH="false" flipV="false" rot="-9951490">
              <a:off x="370612" y="1859411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2473933">
              <a:off x="831897" y="465066"/>
              <a:ext cx="2750010" cy="3558837"/>
            </a:xfrm>
            <a:custGeom>
              <a:avLst/>
              <a:gdLst/>
              <a:ahLst/>
              <a:cxnLst/>
              <a:rect r="r" b="b" t="t" l="l"/>
              <a:pathLst>
                <a:path h="3558837" w="2750010">
                  <a:moveTo>
                    <a:pt x="0" y="0"/>
                  </a:moveTo>
                  <a:lnTo>
                    <a:pt x="2750010" y="0"/>
                  </a:lnTo>
                  <a:lnTo>
                    <a:pt x="2750010" y="3558837"/>
                  </a:lnTo>
                  <a:lnTo>
                    <a:pt x="0" y="3558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351636" y="1598258"/>
            <a:ext cx="3307540" cy="2540982"/>
            <a:chOff x="0" y="0"/>
            <a:chExt cx="4410053" cy="33879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22471" cy="3387977"/>
            </a:xfrm>
            <a:custGeom>
              <a:avLst/>
              <a:gdLst/>
              <a:ahLst/>
              <a:cxnLst/>
              <a:rect r="r" b="b" t="t" l="l"/>
              <a:pathLst>
                <a:path h="3387977" w="3522471">
                  <a:moveTo>
                    <a:pt x="0" y="0"/>
                  </a:moveTo>
                  <a:lnTo>
                    <a:pt x="3522471" y="0"/>
                  </a:lnTo>
                  <a:lnTo>
                    <a:pt x="3522471" y="3387977"/>
                  </a:lnTo>
                  <a:lnTo>
                    <a:pt x="0" y="3387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9951490">
              <a:off x="3221933" y="125266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346181" y="3737771"/>
            <a:ext cx="6659225" cy="2430477"/>
          </a:xfrm>
          <a:custGeom>
            <a:avLst/>
            <a:gdLst/>
            <a:ahLst/>
            <a:cxnLst/>
            <a:rect r="r" b="b" t="t" l="l"/>
            <a:pathLst>
              <a:path h="2430477" w="6659225">
                <a:moveTo>
                  <a:pt x="0" y="0"/>
                </a:moveTo>
                <a:lnTo>
                  <a:pt x="6659225" y="0"/>
                </a:lnTo>
                <a:lnTo>
                  <a:pt x="6659225" y="2430477"/>
                </a:lnTo>
                <a:lnTo>
                  <a:pt x="0" y="24304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78760">
            <a:off x="8243059" y="5067467"/>
            <a:ext cx="9191283" cy="2620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7"/>
              </a:lnSpc>
            </a:pPr>
            <a:r>
              <a:rPr lang="en-US" b="true" sz="4331" spc="216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這個專題的目的是要模擬一個簡單且基本功能完整的音樂播放系統，透過物件導向的設計來管理歌曲、播放清單和播放器。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56005" y="2232057"/>
            <a:ext cx="9655484" cy="2125696"/>
            <a:chOff x="0" y="0"/>
            <a:chExt cx="12873979" cy="2834261"/>
          </a:xfrm>
        </p:grpSpPr>
        <p:sp>
          <p:nvSpPr>
            <p:cNvPr name="Freeform 4" id="4"/>
            <p:cNvSpPr/>
            <p:nvPr/>
          </p:nvSpPr>
          <p:spPr>
            <a:xfrm flipH="false" flipV="false" rot="-442043">
              <a:off x="2554547" y="490197"/>
              <a:ext cx="7764885" cy="1853866"/>
            </a:xfrm>
            <a:custGeom>
              <a:avLst/>
              <a:gdLst/>
              <a:ahLst/>
              <a:cxnLst/>
              <a:rect r="r" b="b" t="t" l="l"/>
              <a:pathLst>
                <a:path h="1853866" w="7764885">
                  <a:moveTo>
                    <a:pt x="0" y="0"/>
                  </a:moveTo>
                  <a:lnTo>
                    <a:pt x="7764885" y="0"/>
                  </a:lnTo>
                  <a:lnTo>
                    <a:pt x="7764885" y="1853867"/>
                  </a:lnTo>
                  <a:lnTo>
                    <a:pt x="0" y="1853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-311734">
              <a:off x="-7620" y="396729"/>
              <a:ext cx="12840055" cy="1500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31"/>
                </a:lnSpc>
                <a:spcBef>
                  <a:spcPct val="0"/>
                </a:spcBef>
              </a:pPr>
              <a:r>
                <a:rPr lang="en-US" sz="4736">
                  <a:solidFill>
                    <a:srgbClr val="231F20"/>
                  </a:solidFill>
                  <a:latin typeface="M Ling Wai F HK"/>
                  <a:ea typeface="M Ling Wai F HK"/>
                  <a:cs typeface="M Ling Wai F HK"/>
                  <a:sym typeface="M Ling Wai F HK"/>
                </a:rPr>
                <a:t>程式設計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223276">
            <a:off x="8450847" y="3244662"/>
            <a:ext cx="865800" cy="1793654"/>
          </a:xfrm>
          <a:custGeom>
            <a:avLst/>
            <a:gdLst/>
            <a:ahLst/>
            <a:cxnLst/>
            <a:rect r="r" b="b" t="t" l="l"/>
            <a:pathLst>
              <a:path h="1793654" w="865800">
                <a:moveTo>
                  <a:pt x="0" y="0"/>
                </a:moveTo>
                <a:lnTo>
                  <a:pt x="865800" y="0"/>
                </a:lnTo>
                <a:lnTo>
                  <a:pt x="865800" y="1793654"/>
                </a:lnTo>
                <a:lnTo>
                  <a:pt x="0" y="17936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168194">
            <a:off x="4969091" y="1558885"/>
            <a:ext cx="7832574" cy="106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b="true" sz="7499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音樂播放器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42293" y="804938"/>
            <a:ext cx="3469578" cy="3814962"/>
            <a:chOff x="0" y="0"/>
            <a:chExt cx="4626103" cy="5086616"/>
          </a:xfrm>
        </p:grpSpPr>
        <p:sp>
          <p:nvSpPr>
            <p:cNvPr name="Freeform 9" id="9"/>
            <p:cNvSpPr/>
            <p:nvPr/>
          </p:nvSpPr>
          <p:spPr>
            <a:xfrm flipH="false" flipV="false" rot="-9951490">
              <a:off x="142727" y="1068814"/>
              <a:ext cx="1325495" cy="1332765"/>
            </a:xfrm>
            <a:custGeom>
              <a:avLst/>
              <a:gdLst/>
              <a:ahLst/>
              <a:cxnLst/>
              <a:rect r="r" b="b" t="t" l="l"/>
              <a:pathLst>
                <a:path h="1332765" w="1325495">
                  <a:moveTo>
                    <a:pt x="0" y="0"/>
                  </a:moveTo>
                  <a:lnTo>
                    <a:pt x="1325496" y="0"/>
                  </a:lnTo>
                  <a:lnTo>
                    <a:pt x="1325496" y="1332765"/>
                  </a:lnTo>
                  <a:lnTo>
                    <a:pt x="0" y="1332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1389326">
              <a:off x="1633492" y="242360"/>
              <a:ext cx="2175442" cy="4601896"/>
            </a:xfrm>
            <a:custGeom>
              <a:avLst/>
              <a:gdLst/>
              <a:ahLst/>
              <a:cxnLst/>
              <a:rect r="r" b="b" t="t" l="l"/>
              <a:pathLst>
                <a:path h="4601896" w="2175442">
                  <a:moveTo>
                    <a:pt x="0" y="0"/>
                  </a:moveTo>
                  <a:lnTo>
                    <a:pt x="2175442" y="0"/>
                  </a:lnTo>
                  <a:lnTo>
                    <a:pt x="2175442" y="4601896"/>
                  </a:lnTo>
                  <a:lnTo>
                    <a:pt x="0" y="4601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187176" y="1525001"/>
            <a:ext cx="3844706" cy="2967810"/>
            <a:chOff x="0" y="0"/>
            <a:chExt cx="5126275" cy="39570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83506" cy="3446681"/>
            </a:xfrm>
            <a:custGeom>
              <a:avLst/>
              <a:gdLst/>
              <a:ahLst/>
              <a:cxnLst/>
              <a:rect r="r" b="b" t="t" l="l"/>
              <a:pathLst>
                <a:path h="3446681" w="3583506">
                  <a:moveTo>
                    <a:pt x="0" y="0"/>
                  </a:moveTo>
                  <a:lnTo>
                    <a:pt x="3583506" y="0"/>
                  </a:lnTo>
                  <a:lnTo>
                    <a:pt x="3583506" y="3446681"/>
                  </a:lnTo>
                  <a:lnTo>
                    <a:pt x="0" y="3446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5870573">
              <a:off x="3360855" y="2190998"/>
              <a:ext cx="1655700" cy="1664781"/>
            </a:xfrm>
            <a:custGeom>
              <a:avLst/>
              <a:gdLst/>
              <a:ahLst/>
              <a:cxnLst/>
              <a:rect r="r" b="b" t="t" l="l"/>
              <a:pathLst>
                <a:path h="1664781" w="1655700">
                  <a:moveTo>
                    <a:pt x="0" y="0"/>
                  </a:moveTo>
                  <a:lnTo>
                    <a:pt x="1655700" y="0"/>
                  </a:lnTo>
                  <a:lnTo>
                    <a:pt x="1655700" y="1664781"/>
                  </a:lnTo>
                  <a:lnTo>
                    <a:pt x="0" y="1664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19905" t="0" r="0" b="-19905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-78760">
            <a:off x="2661443" y="7921794"/>
            <a:ext cx="135259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39"/>
              </a:lnSpc>
            </a:pPr>
            <a:r>
              <a:rPr lang="en-US" b="true" sz="2699" spc="134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功能函式：播放、暫停、下一首、上一首、加歌、刪除歌曲、查詢歌曲、隨機播放。</a:t>
            </a:r>
          </a:p>
        </p:txBody>
      </p:sp>
      <p:sp>
        <p:nvSpPr>
          <p:cNvPr name="TextBox 15" id="15"/>
          <p:cNvSpPr txBox="true"/>
          <p:nvPr/>
        </p:nvSpPr>
        <p:spPr>
          <a:xfrm rot="-78760">
            <a:off x="2675570" y="5515449"/>
            <a:ext cx="13123144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39"/>
              </a:lnSpc>
            </a:pPr>
            <a:r>
              <a:rPr lang="en-US" b="true" sz="2699" spc="134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類別：PLAYER:負責控制播放，包括切換歌曲、隨機播放、循環播放。</a:t>
            </a:r>
          </a:p>
          <a:p>
            <a:pPr algn="just">
              <a:lnSpc>
                <a:spcPts val="3239"/>
              </a:lnSpc>
            </a:pPr>
            <a:r>
              <a:rPr lang="en-US" b="true" sz="2699" spc="134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     </a:t>
            </a:r>
            <a:r>
              <a:rPr lang="en-US" b="true" sz="2699" spc="134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PLAYLIST:負責管理多首歌曲，支援新增、刪除、查詢。</a:t>
            </a:r>
          </a:p>
          <a:p>
            <a:pPr algn="just">
              <a:lnSpc>
                <a:spcPts val="3239"/>
              </a:lnSpc>
            </a:pPr>
            <a:r>
              <a:rPr lang="en-US" b="true" sz="2699" spc="134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     </a:t>
            </a:r>
            <a:r>
              <a:rPr lang="en-US" b="true" sz="2699" spc="134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SONG:負責儲存歌曲的基本資料。</a:t>
            </a:r>
          </a:p>
          <a:p>
            <a:pPr algn="just">
              <a:lnSpc>
                <a:spcPts val="3239"/>
              </a:lnSpc>
            </a:pPr>
            <a:r>
              <a:rPr lang="en-US" b="true" sz="2699" spc="134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     APP:輸出MENU。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685193" y="5580188"/>
            <a:ext cx="688076" cy="712382"/>
            <a:chOff x="0" y="0"/>
            <a:chExt cx="917435" cy="94984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96414" cy="949842"/>
            </a:xfrm>
            <a:custGeom>
              <a:avLst/>
              <a:gdLst/>
              <a:ahLst/>
              <a:cxnLst/>
              <a:rect r="r" b="b" t="t" l="l"/>
              <a:pathLst>
                <a:path h="949842" w="896414">
                  <a:moveTo>
                    <a:pt x="0" y="0"/>
                  </a:moveTo>
                  <a:lnTo>
                    <a:pt x="896414" y="0"/>
                  </a:lnTo>
                  <a:lnTo>
                    <a:pt x="896414" y="949842"/>
                  </a:lnTo>
                  <a:lnTo>
                    <a:pt x="0" y="94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-195740">
              <a:off x="150709" y="-7847"/>
              <a:ext cx="744703" cy="795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19"/>
                </a:lnSpc>
              </a:pPr>
              <a:r>
                <a:rPr lang="en-US" b="true" sz="3585" spc="-430">
                  <a:solidFill>
                    <a:srgbClr val="231F20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1.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85193" y="7938166"/>
            <a:ext cx="688076" cy="712382"/>
            <a:chOff x="0" y="0"/>
            <a:chExt cx="917435" cy="94984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96414" cy="949842"/>
            </a:xfrm>
            <a:custGeom>
              <a:avLst/>
              <a:gdLst/>
              <a:ahLst/>
              <a:cxnLst/>
              <a:rect r="r" b="b" t="t" l="l"/>
              <a:pathLst>
                <a:path h="949842" w="896414">
                  <a:moveTo>
                    <a:pt x="0" y="0"/>
                  </a:moveTo>
                  <a:lnTo>
                    <a:pt x="896414" y="0"/>
                  </a:lnTo>
                  <a:lnTo>
                    <a:pt x="896414" y="949842"/>
                  </a:lnTo>
                  <a:lnTo>
                    <a:pt x="0" y="94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-195740">
              <a:off x="150709" y="-7847"/>
              <a:ext cx="744703" cy="795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19"/>
                </a:lnSpc>
              </a:pPr>
              <a:r>
                <a:rPr lang="en-US" b="true" sz="3585" spc="-430">
                  <a:solidFill>
                    <a:srgbClr val="231F20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2.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375685">
            <a:off x="6462629" y="247261"/>
            <a:ext cx="4600122" cy="1205611"/>
            <a:chOff x="0" y="0"/>
            <a:chExt cx="6133496" cy="1607481"/>
          </a:xfrm>
        </p:grpSpPr>
        <p:sp>
          <p:nvSpPr>
            <p:cNvPr name="Freeform 4" id="4"/>
            <p:cNvSpPr/>
            <p:nvPr/>
          </p:nvSpPr>
          <p:spPr>
            <a:xfrm flipH="false" flipV="false" rot="85547">
              <a:off x="17172" y="75655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74851">
              <a:off x="909902" y="409803"/>
              <a:ext cx="4421534" cy="10534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231F20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UML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314190" y="178634"/>
            <a:ext cx="7705294" cy="2021119"/>
            <a:chOff x="0" y="0"/>
            <a:chExt cx="10273725" cy="2694825"/>
          </a:xfrm>
        </p:grpSpPr>
        <p:sp>
          <p:nvSpPr>
            <p:cNvPr name="Freeform 7" id="7"/>
            <p:cNvSpPr/>
            <p:nvPr/>
          </p:nvSpPr>
          <p:spPr>
            <a:xfrm flipH="false" flipV="false" rot="-10527798">
              <a:off x="1732330" y="68403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4"/>
                  </a:lnTo>
                  <a:lnTo>
                    <a:pt x="0" y="1431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9093863">
              <a:off x="9051441" y="1435004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0" y="341165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611988">
              <a:off x="2437707" y="124778"/>
              <a:ext cx="1588063" cy="2003290"/>
            </a:xfrm>
            <a:custGeom>
              <a:avLst/>
              <a:gdLst/>
              <a:ahLst/>
              <a:cxnLst/>
              <a:rect r="r" b="b" t="t" l="l"/>
              <a:pathLst>
                <a:path h="2003290" w="1588063">
                  <a:moveTo>
                    <a:pt x="0" y="0"/>
                  </a:moveTo>
                  <a:lnTo>
                    <a:pt x="1588063" y="0"/>
                  </a:lnTo>
                  <a:lnTo>
                    <a:pt x="1588063" y="2003290"/>
                  </a:lnTo>
                  <a:lnTo>
                    <a:pt x="0" y="2003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1864391">
              <a:off x="4533261" y="460030"/>
              <a:ext cx="1941817" cy="1867675"/>
            </a:xfrm>
            <a:custGeom>
              <a:avLst/>
              <a:gdLst/>
              <a:ahLst/>
              <a:cxnLst/>
              <a:rect r="r" b="b" t="t" l="l"/>
              <a:pathLst>
                <a:path h="1867675" w="1941817">
                  <a:moveTo>
                    <a:pt x="0" y="0"/>
                  </a:moveTo>
                  <a:lnTo>
                    <a:pt x="1941817" y="0"/>
                  </a:lnTo>
                  <a:lnTo>
                    <a:pt x="1941817" y="1867675"/>
                  </a:lnTo>
                  <a:lnTo>
                    <a:pt x="0" y="1867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166251">
              <a:off x="6865725" y="266271"/>
              <a:ext cx="1563113" cy="2022852"/>
            </a:xfrm>
            <a:custGeom>
              <a:avLst/>
              <a:gdLst/>
              <a:ahLst/>
              <a:cxnLst/>
              <a:rect r="r" b="b" t="t" l="l"/>
              <a:pathLst>
                <a:path h="2022852" w="1563113">
                  <a:moveTo>
                    <a:pt x="0" y="0"/>
                  </a:moveTo>
                  <a:lnTo>
                    <a:pt x="1563113" y="0"/>
                  </a:lnTo>
                  <a:lnTo>
                    <a:pt x="1563113" y="2022852"/>
                  </a:lnTo>
                  <a:lnTo>
                    <a:pt x="0" y="2022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6242396">
              <a:off x="6259791" y="332500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23242" y="0"/>
            <a:ext cx="6639098" cy="2412739"/>
            <a:chOff x="0" y="0"/>
            <a:chExt cx="8852131" cy="3216986"/>
          </a:xfrm>
        </p:grpSpPr>
        <p:sp>
          <p:nvSpPr>
            <p:cNvPr name="Freeform 15" id="15"/>
            <p:cNvSpPr/>
            <p:nvPr/>
          </p:nvSpPr>
          <p:spPr>
            <a:xfrm flipH="false" flipV="false" rot="-1548219">
              <a:off x="3052175" y="378169"/>
              <a:ext cx="1770639" cy="2291416"/>
            </a:xfrm>
            <a:custGeom>
              <a:avLst/>
              <a:gdLst/>
              <a:ahLst/>
              <a:cxnLst/>
              <a:rect r="r" b="b" t="t" l="l"/>
              <a:pathLst>
                <a:path h="2291416" w="1770639">
                  <a:moveTo>
                    <a:pt x="0" y="0"/>
                  </a:moveTo>
                  <a:lnTo>
                    <a:pt x="1770640" y="0"/>
                  </a:lnTo>
                  <a:lnTo>
                    <a:pt x="1770640" y="2291416"/>
                  </a:lnTo>
                  <a:lnTo>
                    <a:pt x="0" y="2291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925713">
              <a:off x="5310940" y="506883"/>
              <a:ext cx="2114734" cy="2033989"/>
            </a:xfrm>
            <a:custGeom>
              <a:avLst/>
              <a:gdLst/>
              <a:ahLst/>
              <a:cxnLst/>
              <a:rect r="r" b="b" t="t" l="l"/>
              <a:pathLst>
                <a:path h="2033989" w="2114734">
                  <a:moveTo>
                    <a:pt x="0" y="0"/>
                  </a:moveTo>
                  <a:lnTo>
                    <a:pt x="2114734" y="0"/>
                  </a:lnTo>
                  <a:lnTo>
                    <a:pt x="2114734" y="2033989"/>
                  </a:lnTo>
                  <a:lnTo>
                    <a:pt x="0" y="2033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1537702">
              <a:off x="992362" y="734874"/>
              <a:ext cx="1729478" cy="2181681"/>
            </a:xfrm>
            <a:custGeom>
              <a:avLst/>
              <a:gdLst/>
              <a:ahLst/>
              <a:cxnLst/>
              <a:rect r="r" b="b" t="t" l="l"/>
              <a:pathLst>
                <a:path h="2181681" w="1729478">
                  <a:moveTo>
                    <a:pt x="0" y="0"/>
                  </a:moveTo>
                  <a:lnTo>
                    <a:pt x="1729478" y="0"/>
                  </a:lnTo>
                  <a:lnTo>
                    <a:pt x="1729478" y="2181681"/>
                  </a:lnTo>
                  <a:lnTo>
                    <a:pt x="0" y="2181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9093863">
              <a:off x="1963477" y="221673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10370409">
              <a:off x="4888075" y="2420754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6566428">
              <a:off x="7764503" y="544862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9093863">
              <a:off x="106376" y="996432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3942791" y="1546978"/>
            <a:ext cx="11805640" cy="8740022"/>
          </a:xfrm>
          <a:custGeom>
            <a:avLst/>
            <a:gdLst/>
            <a:ahLst/>
            <a:cxnLst/>
            <a:rect r="r" b="b" t="t" l="l"/>
            <a:pathLst>
              <a:path h="8740022" w="11805640">
                <a:moveTo>
                  <a:pt x="0" y="0"/>
                </a:moveTo>
                <a:lnTo>
                  <a:pt x="11805640" y="0"/>
                </a:lnTo>
                <a:lnTo>
                  <a:pt x="11805640" y="8740022"/>
                </a:lnTo>
                <a:lnTo>
                  <a:pt x="0" y="874002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2349" t="-2249" r="-3468" b="-3935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99885" y="1826518"/>
            <a:ext cx="4668506" cy="1602272"/>
            <a:chOff x="0" y="0"/>
            <a:chExt cx="6224674" cy="2136363"/>
          </a:xfrm>
        </p:grpSpPr>
        <p:sp>
          <p:nvSpPr>
            <p:cNvPr name="Freeform 4" id="4"/>
            <p:cNvSpPr/>
            <p:nvPr/>
          </p:nvSpPr>
          <p:spPr>
            <a:xfrm flipH="false" flipV="false" rot="-389479">
              <a:off x="62761" y="340095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3"/>
                  </a:lnTo>
                  <a:lnTo>
                    <a:pt x="0" y="1456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-400175">
              <a:off x="581821" y="74729"/>
              <a:ext cx="4999083" cy="1457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39"/>
                </a:lnSpc>
                <a:spcBef>
                  <a:spcPct val="0"/>
                </a:spcBef>
              </a:pPr>
              <a:r>
                <a:rPr lang="en-US" sz="4599">
                  <a:solidFill>
                    <a:srgbClr val="231F20"/>
                  </a:solidFill>
                  <a:latin typeface="M Ling Wai F HK"/>
                  <a:ea typeface="M Ling Wai F HK"/>
                  <a:cs typeface="M Ling Wai F HK"/>
                  <a:sym typeface="M Ling Wai F HK"/>
                </a:rPr>
                <a:t>使用規則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442989" y="1028700"/>
            <a:ext cx="3142730" cy="1595635"/>
            <a:chOff x="0" y="0"/>
            <a:chExt cx="4190307" cy="2127514"/>
          </a:xfrm>
        </p:grpSpPr>
        <p:sp>
          <p:nvSpPr>
            <p:cNvPr name="Freeform 7" id="7"/>
            <p:cNvSpPr/>
            <p:nvPr/>
          </p:nvSpPr>
          <p:spPr>
            <a:xfrm flipH="false" flipV="false" rot="10630910">
              <a:off x="3057140" y="26991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9951490">
              <a:off x="1872385" y="543970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9951490">
              <a:off x="72212" y="617838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738439" y="7415702"/>
            <a:ext cx="3422183" cy="1724331"/>
            <a:chOff x="0" y="0"/>
            <a:chExt cx="4562911" cy="2299108"/>
          </a:xfrm>
        </p:grpSpPr>
        <p:sp>
          <p:nvSpPr>
            <p:cNvPr name="Freeform 11" id="11"/>
            <p:cNvSpPr/>
            <p:nvPr/>
          </p:nvSpPr>
          <p:spPr>
            <a:xfrm flipH="false" flipV="false" rot="-9951490">
              <a:off x="1710110" y="152211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9670171">
              <a:off x="3359131" y="1409007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7" y="0"/>
                  </a:lnTo>
                  <a:lnTo>
                    <a:pt x="1115907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10630910">
              <a:off x="17259" y="111352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true" flipV="false" rot="-662844">
            <a:off x="7385560" y="5143500"/>
            <a:ext cx="3701201" cy="1526745"/>
          </a:xfrm>
          <a:custGeom>
            <a:avLst/>
            <a:gdLst/>
            <a:ahLst/>
            <a:cxnLst/>
            <a:rect r="r" b="b" t="t" l="l"/>
            <a:pathLst>
              <a:path h="1526745" w="3701201">
                <a:moveTo>
                  <a:pt x="3701201" y="0"/>
                </a:moveTo>
                <a:lnTo>
                  <a:pt x="0" y="0"/>
                </a:lnTo>
                <a:lnTo>
                  <a:pt x="0" y="1526745"/>
                </a:lnTo>
                <a:lnTo>
                  <a:pt x="3701201" y="1526745"/>
                </a:lnTo>
                <a:lnTo>
                  <a:pt x="370120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3296712" y="7116163"/>
            <a:ext cx="2325549" cy="1316797"/>
            <a:chOff x="0" y="0"/>
            <a:chExt cx="3100732" cy="1755730"/>
          </a:xfrm>
        </p:grpSpPr>
        <p:sp>
          <p:nvSpPr>
            <p:cNvPr name="Freeform 16" id="16"/>
            <p:cNvSpPr/>
            <p:nvPr/>
          </p:nvSpPr>
          <p:spPr>
            <a:xfrm flipH="false" flipV="false" rot="10299400">
              <a:off x="61984" y="544403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10299400">
              <a:off x="859429" y="680402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7242110">
              <a:off x="1576346" y="397051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451326">
            <a:off x="10731032" y="7053226"/>
            <a:ext cx="3636306" cy="990893"/>
          </a:xfrm>
          <a:custGeom>
            <a:avLst/>
            <a:gdLst/>
            <a:ahLst/>
            <a:cxnLst/>
            <a:rect r="r" b="b" t="t" l="l"/>
            <a:pathLst>
              <a:path h="990893" w="3636306">
                <a:moveTo>
                  <a:pt x="0" y="0"/>
                </a:moveTo>
                <a:lnTo>
                  <a:pt x="3636306" y="0"/>
                </a:lnTo>
                <a:lnTo>
                  <a:pt x="3636306" y="990894"/>
                </a:lnTo>
                <a:lnTo>
                  <a:pt x="0" y="990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436942">
            <a:off x="10971455" y="1715318"/>
            <a:ext cx="4802295" cy="4875426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395779" y="3765311"/>
            <a:ext cx="5877796" cy="566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1"/>
              </a:lnSpc>
              <a:spcBef>
                <a:spcPct val="0"/>
              </a:spcBef>
            </a:pPr>
            <a:r>
              <a:rPr lang="en-US" b="true" sz="4528" spc="226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一開始會先出現可以使用的選項功能，而每個選項會有一個專屬的編號，輸入編號來執行</a:t>
            </a:r>
            <a:r>
              <a:rPr lang="en-US" b="true" sz="4528" spc="226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你要的功能，進而到下一步，之後她會文字告訴你要輸入甚麼，照著做就可以了。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29800" y="579418"/>
            <a:ext cx="7828399" cy="89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8"/>
              </a:lnSpc>
              <a:spcBef>
                <a:spcPct val="0"/>
              </a:spcBef>
            </a:pPr>
            <a:r>
              <a:rPr lang="en-US" b="true" sz="5923" spc="296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安裝執行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84499" y="2995360"/>
            <a:ext cx="12119001" cy="379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7"/>
              </a:lnSpc>
              <a:spcBef>
                <a:spcPct val="0"/>
              </a:spcBef>
            </a:pPr>
            <a:r>
              <a:rPr lang="en-US" b="true" sz="6264" spc="313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點擊綠色</a:t>
            </a:r>
            <a:r>
              <a:rPr lang="en-US" b="true" sz="6264" spc="313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的</a:t>
            </a:r>
            <a:r>
              <a:rPr lang="en-US" b="true" sz="6264" spc="313">
                <a:solidFill>
                  <a:srgbClr val="64AF3A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CODE</a:t>
            </a:r>
            <a:r>
              <a:rPr lang="en-US" b="true" sz="6264" spc="313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按鈕，下載ZIP檔，檔案解壓縮後找到.SLN檔，使用VISUAL STUDIO 2022版本打開便可執行。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29596" y="1775441"/>
            <a:ext cx="11428808" cy="8511559"/>
          </a:xfrm>
          <a:custGeom>
            <a:avLst/>
            <a:gdLst/>
            <a:ahLst/>
            <a:cxnLst/>
            <a:rect r="r" b="b" t="t" l="l"/>
            <a:pathLst>
              <a:path h="8511559" w="11428808">
                <a:moveTo>
                  <a:pt x="0" y="0"/>
                </a:moveTo>
                <a:lnTo>
                  <a:pt x="11428808" y="0"/>
                </a:lnTo>
                <a:lnTo>
                  <a:pt x="11428808" y="8511559"/>
                </a:lnTo>
                <a:lnTo>
                  <a:pt x="0" y="8511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0000" b="-5172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69200" y="346846"/>
            <a:ext cx="3597145" cy="122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3"/>
              </a:lnSpc>
              <a:spcBef>
                <a:spcPct val="0"/>
              </a:spcBef>
            </a:pPr>
            <a:r>
              <a:rPr lang="en-US" b="true" sz="7081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運行畫面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61379" y="1567679"/>
            <a:ext cx="8565241" cy="8719321"/>
          </a:xfrm>
          <a:custGeom>
            <a:avLst/>
            <a:gdLst/>
            <a:ahLst/>
            <a:cxnLst/>
            <a:rect r="r" b="b" t="t" l="l"/>
            <a:pathLst>
              <a:path h="8719321" w="8565241">
                <a:moveTo>
                  <a:pt x="0" y="0"/>
                </a:moveTo>
                <a:lnTo>
                  <a:pt x="8565242" y="0"/>
                </a:lnTo>
                <a:lnTo>
                  <a:pt x="8565242" y="8719321"/>
                </a:lnTo>
                <a:lnTo>
                  <a:pt x="0" y="8719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50" r="-866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69200" y="217855"/>
            <a:ext cx="3597145" cy="122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3"/>
              </a:lnSpc>
              <a:spcBef>
                <a:spcPct val="0"/>
              </a:spcBef>
            </a:pPr>
            <a:r>
              <a:rPr lang="en-US" b="true" sz="7081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運行畫面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DAGlvSjbBic</dc:identifier>
  <dcterms:modified xsi:type="dcterms:W3CDTF">2011-08-01T06:04:30Z</dcterms:modified>
  <cp:revision>1</cp:revision>
  <dc:title>資工1B_第23組_音樂播放清單管理器</dc:title>
</cp:coreProperties>
</file>